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64" r:id="rId4"/>
    <p:sldId id="258" r:id="rId5"/>
    <p:sldId id="259" r:id="rId6"/>
    <p:sldId id="260" r:id="rId7"/>
    <p:sldId id="261" r:id="rId8"/>
    <p:sldId id="262" r:id="rId9"/>
    <p:sldId id="263" r:id="rId10"/>
    <p:sldId id="265" r:id="rId11"/>
    <p:sldId id="267" r:id="rId12"/>
    <p:sldId id="266" r:id="rId13"/>
  </p:sldIdLst>
  <p:sldSz cx="12192000" cy="6858000"/>
  <p:notesSz cx="6858000" cy="9144000"/>
  <p:embeddedFontLst>
    <p:embeddedFont>
      <p:font typeface="メイリオ" panose="020B0604030504040204" pitchFamily="34" charset="-128"/>
      <p:regular r:id="rId15"/>
      <p:bold r:id="rId16"/>
      <p:italic r:id="rId17"/>
      <p:boldItalic r:id="rId18"/>
    </p:embeddedFont>
    <p:embeddedFont>
      <p:font typeface="Yu Gothic" panose="020B0400000000000000" pitchFamily="34" charset="-128"/>
      <p:regular r:id="rId19"/>
      <p:bold r:id="rId20"/>
    </p:embeddedFont>
    <p:embeddedFont>
      <p:font typeface="Yu Gothic" panose="020B0400000000000000" pitchFamily="34" charset="-128"/>
      <p:regular r:id="rId19"/>
      <p:bold r:id="rId20"/>
    </p:embeddedFont>
    <p:embeddedFont>
      <p:font typeface="Yu Gothic Medium" panose="020B0500000000000000" pitchFamily="34" charset="-128"/>
      <p:regular r:id="rId21"/>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F9A"/>
    <a:srgbClr val="5ABCCB"/>
    <a:srgbClr val="26547C"/>
    <a:srgbClr val="6DD851"/>
    <a:srgbClr val="3C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866DF-6412-E459-45B6-80B32B4521DF}" v="12" dt="2026-01-09T06:03:27.11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p:restoredTop sz="94752"/>
  </p:normalViewPr>
  <p:slideViewPr>
    <p:cSldViewPr snapToGrid="0">
      <p:cViewPr>
        <p:scale>
          <a:sx n="90" d="100"/>
          <a:sy n="90" d="100"/>
        </p:scale>
        <p:origin x="480" y="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0CC18-B888-F240-9323-2B7CD0399E9E}" type="datetimeFigureOut">
              <a:rPr kumimoji="1" lang="ja-JP" altLang="en-US" smtClean="0"/>
              <a:t>2026/1/8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CEE0-400A-C14A-BE59-7CBB8C922C2A}" type="slidenum">
              <a:rPr kumimoji="1" lang="ja-JP" altLang="en-US" smtClean="0"/>
              <a:t>‹#›</a:t>
            </a:fld>
            <a:endParaRPr kumimoji="1" lang="ja-JP" altLang="en-US"/>
          </a:p>
        </p:txBody>
      </p:sp>
    </p:spTree>
    <p:extLst>
      <p:ext uri="{BB962C8B-B14F-4D97-AF65-F5344CB8AC3E}">
        <p14:creationId xmlns:p14="http://schemas.microsoft.com/office/powerpoint/2010/main" val="9691725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toC</a:t>
            </a:r>
            <a:r>
              <a:rPr lang="ja-JP" altLang="en-US">
                <a:latin typeface="メイリオ" panose="020B0604030504040204" pitchFamily="50" charset="-128"/>
                <a:ea typeface="メイリオ" panose="020B0604030504040204" pitchFamily="50" charset="-128"/>
              </a:rPr>
              <a:t>向けプロモーションプラン</a:t>
            </a:r>
            <a:r>
              <a:rPr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I`mUPDATER</a:t>
            </a:r>
            <a:r>
              <a:rPr lang="ja-JP" altLang="en-US">
                <a:latin typeface="メイリオ" panose="020B0604030504040204" pitchFamily="50" charset="-128"/>
                <a:ea typeface="メイリオ" panose="020B0604030504040204" pitchFamily="50" charset="-128"/>
              </a:rPr>
              <a:t>会員　（約</a:t>
            </a:r>
            <a:r>
              <a:rPr lang="en-US" altLang="ja-JP" dirty="0">
                <a:latin typeface="メイリオ" panose="020B0604030504040204" pitchFamily="50" charset="-128"/>
                <a:ea typeface="メイリオ" panose="020B0604030504040204" pitchFamily="50" charset="-128"/>
              </a:rPr>
              <a:t>23,000</a:t>
            </a:r>
            <a:r>
              <a:rPr lang="ja-JP" altLang="en-US">
                <a:latin typeface="メイリオ" panose="020B0604030504040204" pitchFamily="50" charset="-128"/>
                <a:ea typeface="メイリオ" panose="020B0604030504040204" pitchFamily="50" charset="-128"/>
              </a:rPr>
              <a:t>人）</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UPDATER</a:t>
            </a:r>
            <a:r>
              <a:rPr lang="ja-JP" altLang="en-US">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SNS</a:t>
            </a:r>
            <a:r>
              <a:rPr lang="ja-JP" altLang="en-US">
                <a:latin typeface="メイリオ" panose="020B0604030504040204" pitchFamily="50" charset="-128"/>
                <a:ea typeface="メイリオ" panose="020B0604030504040204" pitchFamily="50" charset="-128"/>
              </a:rPr>
              <a:t>フォロワー　（約</a:t>
            </a:r>
            <a:r>
              <a:rPr lang="en-US" altLang="ja-JP" dirty="0">
                <a:latin typeface="メイリオ" panose="020B0604030504040204" pitchFamily="50" charset="-128"/>
                <a:ea typeface="メイリオ" panose="020B0604030504040204" pitchFamily="50" charset="-128"/>
              </a:rPr>
              <a:t>100,000</a:t>
            </a:r>
            <a:r>
              <a:rPr lang="ja-JP" altLang="en-US">
                <a:latin typeface="メイリオ" panose="020B0604030504040204" pitchFamily="50" charset="-128"/>
                <a:ea typeface="メイリオ" panose="020B0604030504040204" pitchFamily="50" charset="-128"/>
              </a:rPr>
              <a:t>人）</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UPDATER</a:t>
            </a:r>
            <a:r>
              <a:rPr lang="ja-JP" altLang="en-US">
                <a:latin typeface="メイリオ" panose="020B0604030504040204" pitchFamily="50" charset="-128"/>
                <a:ea typeface="メイリオ" panose="020B0604030504040204" pitchFamily="50" charset="-128"/>
              </a:rPr>
              <a:t>　ファンコミュニティ（約</a:t>
            </a:r>
            <a:r>
              <a:rPr lang="en-US" altLang="ja-JP" dirty="0">
                <a:latin typeface="メイリオ" panose="020B0604030504040204" pitchFamily="50" charset="-128"/>
                <a:ea typeface="メイリオ" panose="020B0604030504040204" pitchFamily="50" charset="-128"/>
              </a:rPr>
              <a:t>10,000</a:t>
            </a:r>
            <a:r>
              <a:rPr lang="ja-JP" altLang="en-US">
                <a:latin typeface="メイリオ" panose="020B0604030504040204" pitchFamily="50" charset="-128"/>
                <a:ea typeface="メイリオ" panose="020B0604030504040204" pitchFamily="50" charset="-128"/>
              </a:rPr>
              <a:t>人）</a:t>
            </a:r>
            <a:r>
              <a:rPr lang="en-US" altLang="ja-JP" dirty="0">
                <a:latin typeface="メイリオ" panose="020B0604030504040204" pitchFamily="50" charset="-128"/>
                <a:ea typeface="メイリオ" panose="020B0604030504040204" pitchFamily="50" charset="-128"/>
              </a:rPr>
              <a:t>※5</a:t>
            </a:r>
            <a:r>
              <a:rPr lang="ja-JP" altLang="en-US">
                <a:latin typeface="メイリオ" panose="020B0604030504040204" pitchFamily="50" charset="-128"/>
                <a:ea typeface="メイリオ" panose="020B0604030504040204" pitchFamily="50" charset="-128"/>
              </a:rPr>
              <a:t>万人に拡大予定</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TADORi</a:t>
            </a:r>
            <a:r>
              <a:rPr lang="ja-JP" altLang="en-US">
                <a:latin typeface="メイリオ" panose="020B0604030504040204" pitchFamily="50" charset="-128"/>
                <a:ea typeface="メイリオ" panose="020B0604030504040204" pitchFamily="50" charset="-128"/>
              </a:rPr>
              <a:t>での</a:t>
            </a:r>
            <a:r>
              <a:rPr lang="en-US" altLang="ja-JP" dirty="0">
                <a:latin typeface="メイリオ" panose="020B0604030504040204" pitchFamily="50" charset="-128"/>
                <a:ea typeface="メイリオ" panose="020B0604030504040204" pitchFamily="50" charset="-128"/>
              </a:rPr>
              <a:t>EC</a:t>
            </a:r>
            <a:r>
              <a:rPr lang="ja-JP" altLang="en-US">
                <a:latin typeface="メイリオ" panose="020B0604030504040204" pitchFamily="50" charset="-128"/>
                <a:ea typeface="メイリオ" panose="020B0604030504040204" pitchFamily="50" charset="-128"/>
              </a:rPr>
              <a:t>販売</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・みんな商店での販売取扱</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37</a:t>
            </a:r>
            <a:r>
              <a:rPr lang="ja-JP" altLang="en-US">
                <a:latin typeface="メイリオ" panose="020B0604030504040204" pitchFamily="50" charset="-128"/>
                <a:ea typeface="メイリオ" panose="020B0604030504040204" pitchFamily="50" charset="-128"/>
              </a:rPr>
              <a:t>棚商店</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Shift C</a:t>
            </a:r>
            <a:r>
              <a:rPr lang="ja-JP" altLang="en-US">
                <a:latin typeface="メイリオ" panose="020B0604030504040204" pitchFamily="50" charset="-128"/>
                <a:ea typeface="メイリオ" panose="020B0604030504040204" pitchFamily="50" charset="-128"/>
              </a:rPr>
              <a:t>記事掲載</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Shift C Connect</a:t>
            </a:r>
            <a:r>
              <a:rPr lang="ja-JP" altLang="en-US">
                <a:latin typeface="メイリオ" panose="020B0604030504040204" pitchFamily="50" charset="-128"/>
                <a:ea typeface="メイリオ" panose="020B0604030504040204" pitchFamily="50" charset="-128"/>
              </a:rPr>
              <a:t>を提案？</a:t>
            </a:r>
            <a:endParaRPr lang="en-US" altLang="ja-JP" dirty="0">
              <a:latin typeface="メイリオ" panose="020B0604030504040204" pitchFamily="50" charset="-128"/>
              <a:ea typeface="メイリオ" panose="020B0604030504040204" pitchFamily="50" charset="-128"/>
            </a:endParaRPr>
          </a:p>
          <a:p>
            <a:endParaRPr kumimoji="1" lang="ja-JP" altLang="en-US"/>
          </a:p>
        </p:txBody>
      </p:sp>
      <p:sp>
        <p:nvSpPr>
          <p:cNvPr id="4" name="スライド番号プレースホルダー 3"/>
          <p:cNvSpPr>
            <a:spLocks noGrp="1"/>
          </p:cNvSpPr>
          <p:nvPr>
            <p:ph type="sldNum" sz="quarter" idx="5"/>
          </p:nvPr>
        </p:nvSpPr>
        <p:spPr/>
        <p:txBody>
          <a:bodyPr/>
          <a:lstStyle/>
          <a:p>
            <a:fld id="{B450CEE0-400A-C14A-BE59-7CBB8C922C2A}" type="slidenum">
              <a:rPr kumimoji="1" lang="ja-JP" altLang="en-US" smtClean="0"/>
              <a:t>3</a:t>
            </a:fld>
            <a:endParaRPr kumimoji="1" lang="ja-JP" altLang="en-US"/>
          </a:p>
        </p:txBody>
      </p:sp>
    </p:spTree>
    <p:extLst>
      <p:ext uri="{BB962C8B-B14F-4D97-AF65-F5344CB8AC3E}">
        <p14:creationId xmlns:p14="http://schemas.microsoft.com/office/powerpoint/2010/main" val="29303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50CEE0-400A-C14A-BE59-7CBB8C922C2A}" type="slidenum">
              <a:rPr kumimoji="1" lang="ja-JP" altLang="en-US" smtClean="0"/>
              <a:t>10</a:t>
            </a:fld>
            <a:endParaRPr kumimoji="1" lang="ja-JP" altLang="en-US"/>
          </a:p>
        </p:txBody>
      </p:sp>
    </p:spTree>
    <p:extLst>
      <p:ext uri="{BB962C8B-B14F-4D97-AF65-F5344CB8AC3E}">
        <p14:creationId xmlns:p14="http://schemas.microsoft.com/office/powerpoint/2010/main" val="56964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74552-2988-DE2E-9D0D-3B276F6412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5C5958-2795-7071-9F56-21DE1C4DB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76AC6A-EF7F-6F46-56B9-30DF2AF48B0C}"/>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2367C791-C266-5A3A-9CFA-C5B282AF9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71831A-28BA-2C53-6254-6E2DB079D48D}"/>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110709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B7253-0DB0-EFA6-A579-D54132AA2B8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40815D-27FC-7574-79E5-FE2F52EA447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0AC383-8CE3-27BF-0B84-99735500F9FD}"/>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59161F5-B0C8-182F-7A82-18E6A71306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A09437-10BE-891D-1BA2-154360E9B130}"/>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326992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B1D1751-C466-5B25-FED3-73AF68C401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9ADEB1-887B-5C0D-B5B6-06DEE14529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07A88A-3758-C5C4-E49C-66B1A1D69FFE}"/>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1A07918C-A201-9006-FADA-FA87E04742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7EA815-8A1E-AB7D-501D-8DE6C6BE39C0}"/>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25956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006D6-E3AE-FAB1-C113-91524235F9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04D3BE-3A67-41A5-3FAA-6345CB35EA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FE91C3-55A9-5B52-D685-1231ACF64C47}"/>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40EA61CF-D815-9CEC-9D3E-55AEA3D3F4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0B8B75-232D-C35C-B261-28AF6927E71E}"/>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159340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D2DBC-3C07-8508-CCA0-B1BEBB18831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186F68-914B-F7FE-1F8A-766EE7D0EA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E2D2CD3-018C-A082-65E0-9C922E4FE999}"/>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35156233-7AA2-248B-9BD0-35F1BCEDC0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0B99F3-6428-4547-F886-99CC87BE3B1F}"/>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21920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403F7-CFDB-645C-9D3C-6633F97537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848E52-80A3-1176-2056-240F9327890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4AE152-917C-76E1-0165-94BDC67C5D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F7396C-3F7C-7D54-ED94-02887A68CF2E}"/>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709DA45F-7C6F-CA08-309F-9FC11CC45C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07730F-D90E-369F-EC6C-B7F56211A057}"/>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223615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E9F81-4DF7-A184-5233-C891002E9B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64D211-CEA3-B8A4-0110-AAEB4457B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DB45A6-201C-893D-FE1B-F49750A237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D159A0-7258-F7DC-8C42-2D62A81D3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9CDE057-3206-1CFF-F1EB-C1F05A96559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D4019F4-1D0A-457C-6461-FA07810127B4}"/>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8" name="フッター プレースホルダー 7">
            <a:extLst>
              <a:ext uri="{FF2B5EF4-FFF2-40B4-BE49-F238E27FC236}">
                <a16:creationId xmlns:a16="http://schemas.microsoft.com/office/drawing/2014/main" id="{B434F0AA-C976-801D-DA40-BCF929F0C0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83EC33-BE02-0F7D-8B58-BC32B08D0312}"/>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59101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AC8B8-154B-68C6-AC0B-570F0C2F48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4C7A7B-567F-0D8B-B52F-A5C29FB7D1BD}"/>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64E5EB34-29DE-D21E-B7BF-9993FFC706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238EF4-50E8-582E-82D7-16B220AA4427}"/>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396659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B524B9-217C-E0A5-E733-7718C09E861A}"/>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3" name="フッター プレースホルダー 2">
            <a:extLst>
              <a:ext uri="{FF2B5EF4-FFF2-40B4-BE49-F238E27FC236}">
                <a16:creationId xmlns:a16="http://schemas.microsoft.com/office/drawing/2014/main" id="{BEC6F391-4D3F-068A-C906-54D3E89E67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10F866-E10A-8BC3-2A69-4305D4B87FDD}"/>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216820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EF604-DDEC-899C-E7F1-D2E328E0DBF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968A892-7EB5-E8B8-8C77-50CF4E70F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95F9A84-A526-DD37-9C4B-8B9533B0F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E1A271-96EE-A490-5B1B-7778D9626C09}"/>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8A7D22CF-D1CD-CF2D-F8C0-6D7A91AED5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7B5FEC-F0AD-F20C-DD50-A2A46BB07891}"/>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88325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7D874-E9D7-AD8A-426F-6F8F9F3035A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86558F-AF25-7AA6-6609-B87452F15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6E78C9-6DF7-4503-20D6-55B7D46DA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A89C54-662C-7EAC-9C84-1E72BA399B1D}"/>
              </a:ext>
            </a:extLst>
          </p:cNvPr>
          <p:cNvSpPr>
            <a:spLocks noGrp="1"/>
          </p:cNvSpPr>
          <p:nvPr>
            <p:ph type="dt" sz="half" idx="10"/>
          </p:nvPr>
        </p:nvSpPr>
        <p:spPr/>
        <p:txBody>
          <a:bodyPr/>
          <a:lstStyle/>
          <a:p>
            <a:fld id="{96445E0E-E71C-8D42-B123-1256FCE6AD99}"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C777F803-CE7A-1C18-0D15-609DC261CA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0069A8-BFCE-8D0D-F9FB-060A59BF5D63}"/>
              </a:ext>
            </a:extLst>
          </p:cNvPr>
          <p:cNvSpPr>
            <a:spLocks noGrp="1"/>
          </p:cNvSpPr>
          <p:nvPr>
            <p:ph type="sldNum" sz="quarter" idx="12"/>
          </p:nvPr>
        </p:nvSpPr>
        <p:spPr/>
        <p:txBody>
          <a:body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41301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8FFF88-3298-0595-AB9E-D356B1453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FAF513-D0BA-E68C-9593-D78115E57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94A503-9331-EDFC-6791-94F92D872A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445E0E-E71C-8D42-B123-1256FCE6AD99}"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173668DE-FE91-0DFE-C82E-256D205B3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CBE8B64-417C-9658-3320-D6B94D3D6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7E54A8-53FF-BA47-9808-97FA068700B2}" type="slidenum">
              <a:rPr kumimoji="1" lang="ja-JP" altLang="en-US" smtClean="0"/>
              <a:t>‹#›</a:t>
            </a:fld>
            <a:endParaRPr kumimoji="1" lang="ja-JP" altLang="en-US"/>
          </a:p>
        </p:txBody>
      </p:sp>
    </p:spTree>
    <p:extLst>
      <p:ext uri="{BB962C8B-B14F-4D97-AF65-F5344CB8AC3E}">
        <p14:creationId xmlns:p14="http://schemas.microsoft.com/office/powerpoint/2010/main" val="231676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hyperlink" Target="https://ja.wikipedia.org/wiki/IPad_(%E7%AC%AC5%E4%B8%96%E4%BB%A3)" TargetMode="External"/><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5.svg"/><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svg"/><Relationship Id="rId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AI 生成コンテンツは誤りを含む可能性があります。">
            <a:extLst>
              <a:ext uri="{FF2B5EF4-FFF2-40B4-BE49-F238E27FC236}">
                <a16:creationId xmlns:a16="http://schemas.microsoft.com/office/drawing/2014/main" id="{07F00A65-D699-8ED7-B629-245CC13EEBDB}"/>
              </a:ext>
            </a:extLst>
          </p:cNvPr>
          <p:cNvPicPr>
            <a:picLocks noChangeAspect="1"/>
          </p:cNvPicPr>
          <p:nvPr/>
        </p:nvPicPr>
        <p:blipFill>
          <a:blip r:embed="rId2"/>
          <a:stretch>
            <a:fillRect/>
          </a:stretch>
        </p:blipFill>
        <p:spPr>
          <a:xfrm>
            <a:off x="361860" y="3759483"/>
            <a:ext cx="5933439" cy="1378846"/>
          </a:xfrm>
          <a:prstGeom prst="rect">
            <a:avLst/>
          </a:prstGeom>
        </p:spPr>
      </p:pic>
      <p:sp>
        <p:nvSpPr>
          <p:cNvPr id="4" name="テキスト ボックス 3">
            <a:extLst>
              <a:ext uri="{FF2B5EF4-FFF2-40B4-BE49-F238E27FC236}">
                <a16:creationId xmlns:a16="http://schemas.microsoft.com/office/drawing/2014/main" id="{8BD4B93B-97FF-598E-1F74-3BAB6358918F}"/>
              </a:ext>
            </a:extLst>
          </p:cNvPr>
          <p:cNvSpPr txBox="1"/>
          <p:nvPr/>
        </p:nvSpPr>
        <p:spPr>
          <a:xfrm>
            <a:off x="738547" y="5073529"/>
            <a:ext cx="2051844" cy="400110"/>
          </a:xfrm>
          <a:prstGeom prst="rect">
            <a:avLst/>
          </a:prstGeom>
          <a:noFill/>
        </p:spPr>
        <p:txBody>
          <a:bodyPr wrap="none" lIns="0" rIns="0" rtlCol="0">
            <a:spAutoFit/>
          </a:bodyPr>
          <a:lstStyle/>
          <a:p>
            <a:r>
              <a:rPr lang="ja-JP" altLang="en-US" sz="2000">
                <a:solidFill>
                  <a:schemeClr val="tx1">
                    <a:lumMod val="75000"/>
                    <a:lumOff val="25000"/>
                  </a:schemeClr>
                </a:solidFill>
              </a:rPr>
              <a:t>広告掲載概要資料</a:t>
            </a:r>
            <a:endParaRPr kumimoji="1" lang="ja-JP" altLang="en-US" sz="2000">
              <a:solidFill>
                <a:schemeClr val="tx1">
                  <a:lumMod val="75000"/>
                  <a:lumOff val="25000"/>
                </a:schemeClr>
              </a:solidFill>
            </a:endParaRPr>
          </a:p>
        </p:txBody>
      </p:sp>
      <p:pic>
        <p:nvPicPr>
          <p:cNvPr id="8" name="図 7" descr="レゴで作ったロボット&#10;&#10;AI 生成コンテンツは誤りを含む可能性があります。">
            <a:extLst>
              <a:ext uri="{FF2B5EF4-FFF2-40B4-BE49-F238E27FC236}">
                <a16:creationId xmlns:a16="http://schemas.microsoft.com/office/drawing/2014/main" id="{BF41548E-23FC-8B26-8D0A-24C7060C83EF}"/>
              </a:ext>
            </a:extLst>
          </p:cNvPr>
          <p:cNvPicPr>
            <a:picLocks noChangeAspect="1"/>
          </p:cNvPicPr>
          <p:nvPr/>
        </p:nvPicPr>
        <p:blipFill>
          <a:blip r:embed="rId3"/>
          <a:stretch>
            <a:fillRect/>
          </a:stretch>
        </p:blipFill>
        <p:spPr>
          <a:xfrm>
            <a:off x="6421607" y="852854"/>
            <a:ext cx="5198990" cy="5152292"/>
          </a:xfrm>
          <a:prstGeom prst="rect">
            <a:avLst/>
          </a:prstGeom>
        </p:spPr>
      </p:pic>
      <p:sp>
        <p:nvSpPr>
          <p:cNvPr id="11" name="テキスト ボックス 10">
            <a:extLst>
              <a:ext uri="{FF2B5EF4-FFF2-40B4-BE49-F238E27FC236}">
                <a16:creationId xmlns:a16="http://schemas.microsoft.com/office/drawing/2014/main" id="{44365953-97F0-7C41-57D7-B9C243DC6066}"/>
              </a:ext>
            </a:extLst>
          </p:cNvPr>
          <p:cNvSpPr txBox="1"/>
          <p:nvPr/>
        </p:nvSpPr>
        <p:spPr>
          <a:xfrm>
            <a:off x="659891" y="852854"/>
            <a:ext cx="4070935" cy="2503249"/>
          </a:xfrm>
          <a:prstGeom prst="rect">
            <a:avLst/>
          </a:prstGeom>
          <a:noFill/>
        </p:spPr>
        <p:txBody>
          <a:bodyPr wrap="square" lIns="0" rIns="0" rtlCol="0">
            <a:spAutoFit/>
          </a:bodyPr>
          <a:lstStyle/>
          <a:p>
            <a:pPr>
              <a:spcAft>
                <a:spcPts val="2200"/>
              </a:spcAft>
            </a:pPr>
            <a:r>
              <a:rPr kumimoji="1" lang="ja-JP" altLang="en-US" sz="4000" b="1">
                <a:solidFill>
                  <a:schemeClr val="tx1">
                    <a:lumMod val="75000"/>
                    <a:lumOff val="25000"/>
                  </a:schemeClr>
                </a:solidFill>
                <a:latin typeface="Yu Gothic" panose="020B0400000000000000" pitchFamily="34" charset="-128"/>
                <a:ea typeface="Yu Gothic" panose="020B0400000000000000" pitchFamily="34" charset="-128"/>
              </a:rPr>
              <a:t>サステナ経営を、</a:t>
            </a:r>
            <a:endParaRPr kumimoji="1" lang="en-US" altLang="ja-JP" sz="40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2200"/>
              </a:spcAft>
            </a:pPr>
            <a:r>
              <a:rPr lang="ja-JP" altLang="en-US" sz="4000" b="1">
                <a:solidFill>
                  <a:schemeClr val="tx1">
                    <a:lumMod val="75000"/>
                    <a:lumOff val="25000"/>
                  </a:schemeClr>
                </a:solidFill>
                <a:latin typeface="Yu Gothic" panose="020B0400000000000000" pitchFamily="34" charset="-128"/>
                <a:ea typeface="Yu Gothic" panose="020B0400000000000000" pitchFamily="34" charset="-128"/>
              </a:rPr>
              <a:t>もっと身近に、</a:t>
            </a:r>
            <a:endParaRPr lang="en-US" altLang="ja-JP" sz="40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2200"/>
              </a:spcAft>
            </a:pPr>
            <a:r>
              <a:rPr kumimoji="1" lang="ja-JP" altLang="en-US" sz="4000" b="1">
                <a:solidFill>
                  <a:schemeClr val="tx1">
                    <a:lumMod val="75000"/>
                    <a:lumOff val="25000"/>
                  </a:schemeClr>
                </a:solidFill>
                <a:latin typeface="Yu Gothic" panose="020B0400000000000000" pitchFamily="34" charset="-128"/>
                <a:ea typeface="Yu Gothic" panose="020B0400000000000000" pitchFamily="34" charset="-128"/>
              </a:rPr>
              <a:t>もっと前へ。</a:t>
            </a:r>
          </a:p>
        </p:txBody>
      </p:sp>
      <p:pic>
        <p:nvPicPr>
          <p:cNvPr id="14" name="図 13" descr="アイコン が含まれている画像&#10;&#10;AI 生成コンテンツは誤りを含む可能性があります。">
            <a:extLst>
              <a:ext uri="{FF2B5EF4-FFF2-40B4-BE49-F238E27FC236}">
                <a16:creationId xmlns:a16="http://schemas.microsoft.com/office/drawing/2014/main" id="{6E48866B-B332-10E2-B2CB-277F380542A8}"/>
              </a:ext>
            </a:extLst>
          </p:cNvPr>
          <p:cNvPicPr>
            <a:picLocks noChangeAspect="1"/>
          </p:cNvPicPr>
          <p:nvPr/>
        </p:nvPicPr>
        <p:blipFill>
          <a:blip r:embed="rId4"/>
          <a:stretch>
            <a:fillRect/>
          </a:stretch>
        </p:blipFill>
        <p:spPr>
          <a:xfrm>
            <a:off x="4860251" y="6099589"/>
            <a:ext cx="2471497" cy="617874"/>
          </a:xfrm>
          <a:prstGeom prst="rect">
            <a:avLst/>
          </a:prstGeom>
        </p:spPr>
      </p:pic>
    </p:spTree>
    <p:extLst>
      <p:ext uri="{BB962C8B-B14F-4D97-AF65-F5344CB8AC3E}">
        <p14:creationId xmlns:p14="http://schemas.microsoft.com/office/powerpoint/2010/main" val="177925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0066-41A7-10E6-DF48-D401A643D9BC}"/>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43ED760D-68D9-63DC-FF87-3C7A41CAFE90}"/>
              </a:ext>
            </a:extLst>
          </p:cNvPr>
          <p:cNvPicPr>
            <a:picLocks noChangeAspect="1"/>
          </p:cNvPicPr>
          <p:nvPr/>
        </p:nvPicPr>
        <p:blipFill>
          <a:blip r:embed="rId3"/>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0C8BD045-3995-4DFE-8301-240C57415F09}"/>
              </a:ext>
            </a:extLst>
          </p:cNvPr>
          <p:cNvPicPr>
            <a:picLocks noChangeAspect="1"/>
          </p:cNvPicPr>
          <p:nvPr/>
        </p:nvPicPr>
        <p:blipFill>
          <a:blip r:embed="rId4"/>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89C5224E-E839-C988-C779-7CD70ED398C4}"/>
              </a:ext>
            </a:extLst>
          </p:cNvPr>
          <p:cNvSpPr txBox="1"/>
          <p:nvPr/>
        </p:nvSpPr>
        <p:spPr>
          <a:xfrm>
            <a:off x="1074000" y="877005"/>
            <a:ext cx="10044000" cy="1061829"/>
          </a:xfrm>
          <a:prstGeom prst="rect">
            <a:avLst/>
          </a:prstGeom>
          <a:noFill/>
        </p:spPr>
        <p:txBody>
          <a:bodyPr wrap="square" lIns="0" rIns="0" rtlCol="0">
            <a:spAutoFit/>
          </a:bodyPr>
          <a:lstStyle/>
          <a:p>
            <a:pPr algn="ctr">
              <a:spcAft>
                <a:spcPts val="600"/>
              </a:spcAft>
            </a:pPr>
            <a:r>
              <a:rPr kumimoji="1" lang="ja-JP" altLang="en-US" sz="1600" b="0" i="0" u="none" strike="noStrike" kern="1200" cap="none" normalizeH="0" baseline="0" noProof="0">
                <a:ln>
                  <a:noFill/>
                </a:ln>
                <a:solidFill>
                  <a:srgbClr val="26547C"/>
                </a:solidFill>
                <a:effectLst/>
                <a:uLnTx/>
                <a:uFillTx/>
                <a:latin typeface="Yu Gothic" panose="020B0400000000000000" pitchFamily="34" charset="-128"/>
                <a:ea typeface="Yu Gothic" panose="020B0400000000000000" pitchFamily="34" charset="-128"/>
                <a:cs typeface="+mn-cs"/>
              </a:rPr>
              <a:t>ファッション・アパレル業界特化型広告</a:t>
            </a:r>
            <a:r>
              <a:rPr kumimoji="1" lang="en-US" altLang="ja-JP" sz="1600" b="0" i="0" u="none" strike="noStrike" kern="1200" cap="none" spc="0" normalizeH="0" baseline="0" noProof="0" dirty="0">
                <a:ln>
                  <a:noFill/>
                </a:ln>
                <a:solidFill>
                  <a:srgbClr val="26547C"/>
                </a:solidFill>
                <a:effectLst/>
                <a:uLnTx/>
                <a:uFillTx/>
                <a:latin typeface="Yu Gothic" panose="020B0400000000000000" pitchFamily="34" charset="-128"/>
                <a:ea typeface="Yu Gothic" panose="020B0400000000000000" pitchFamily="34" charset="-128"/>
                <a:cs typeface="+mn-cs"/>
              </a:rPr>
              <a:t>   </a:t>
            </a:r>
            <a:r>
              <a:rPr lang="en-US" altLang="ja-JP" sz="3600" b="1" dirty="0">
                <a:solidFill>
                  <a:srgbClr val="26547C"/>
                </a:solidFill>
                <a:latin typeface="Yu Gothic" panose="020B0400000000000000" pitchFamily="34" charset="-128"/>
                <a:ea typeface="Yu Gothic" panose="020B0400000000000000" pitchFamily="34" charset="-128"/>
              </a:rPr>
              <a:t>Shift C Connect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サステナビリティや透明性向上に真摯に取り組むブランドの姿勢や具体的な取り組みに特化したストーリーを、国内のファッション生活者に向けて詳しく伝えることで、そのブランドと生活者を“つなぐ（</a:t>
            </a:r>
            <a:r>
              <a:rPr kumimoji="1" lang="en" altLang="ja-JP" sz="11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34" charset="-128"/>
                <a:cs typeface="+mn-cs"/>
              </a:rPr>
              <a:t>Connect</a:t>
            </a:r>
            <a:r>
              <a:rPr kumimoji="1" lang="ja-JP" altLang="en" sz="11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というコンセプトのもと生まれた、国内の法人・ブランド向けサービスです。</a:t>
            </a:r>
          </a:p>
        </p:txBody>
      </p:sp>
      <p:sp>
        <p:nvSpPr>
          <p:cNvPr id="3" name="円/楕円 2">
            <a:extLst>
              <a:ext uri="{FF2B5EF4-FFF2-40B4-BE49-F238E27FC236}">
                <a16:creationId xmlns:a16="http://schemas.microsoft.com/office/drawing/2014/main" id="{8951DDBD-8E95-9806-5EBD-41E8889C3892}"/>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32DB12E9-911B-12E1-C880-755F1638CBA9}"/>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0309846-2D2E-9C2D-43DD-DCAA200F8C6E}"/>
              </a:ext>
            </a:extLst>
          </p:cNvPr>
          <p:cNvSpPr txBox="1"/>
          <p:nvPr/>
        </p:nvSpPr>
        <p:spPr>
          <a:xfrm>
            <a:off x="945251" y="4906618"/>
            <a:ext cx="4679999" cy="1332000"/>
          </a:xfrm>
          <a:prstGeom prst="rect">
            <a:avLst/>
          </a:prstGeom>
          <a:noFill/>
          <a:ln w="19050" cap="rnd">
            <a:solidFill>
              <a:srgbClr val="69BF9A"/>
            </a:solidFill>
            <a:prstDash val="sysDash"/>
          </a:ln>
        </p:spPr>
        <p:txBody>
          <a:bodyPr wrap="square" rtlCol="0" anchor="ctr">
            <a:spAutoFit/>
          </a:bodyPr>
          <a:lstStyle/>
          <a:p>
            <a:pPr algn="ctr">
              <a:lnSpc>
                <a:spcPct val="150000"/>
              </a:lnSpc>
            </a:pPr>
            <a:r>
              <a:rPr lang="en" altLang="ja-JP" sz="1400" b="1" dirty="0">
                <a:latin typeface="Yu Gothic" panose="020B0400000000000000" pitchFamily="34" charset="-128"/>
                <a:ea typeface="Yu Gothic" panose="020B0400000000000000" pitchFamily="34" charset="-128"/>
              </a:rPr>
              <a:t>GOY</a:t>
            </a:r>
            <a:r>
              <a:rPr lang="ja-JP" altLang="en-US" sz="1400" b="1">
                <a:latin typeface="Yu Gothic" panose="020B0400000000000000" pitchFamily="34" charset="-128"/>
                <a:ea typeface="Yu Gothic" panose="020B0400000000000000" pitchFamily="34" charset="-128"/>
              </a:rPr>
              <a:t>高評価ブランド割引</a:t>
            </a:r>
            <a:endParaRPr lang="en-US" altLang="ja-JP" sz="1400" b="1" dirty="0">
              <a:latin typeface="Yu Gothic" panose="020B0400000000000000" pitchFamily="34" charset="-128"/>
              <a:ea typeface="Yu Gothic" panose="020B0400000000000000" pitchFamily="34" charset="-128"/>
            </a:endParaRPr>
          </a:p>
          <a:p>
            <a:pPr algn="ctr">
              <a:lnSpc>
                <a:spcPct val="150000"/>
              </a:lnSpc>
            </a:pPr>
            <a:r>
              <a:rPr lang="ja-JP" altLang="en-US" sz="1100">
                <a:latin typeface="Yu Gothic Medium" panose="020B0400000000000000" pitchFamily="34" charset="-128"/>
                <a:ea typeface="Yu Gothic Medium" panose="020B0400000000000000" pitchFamily="34" charset="-128"/>
              </a:rPr>
              <a:t>お申し込み時点で、</a:t>
            </a:r>
            <a:r>
              <a:rPr lang="en" altLang="ja-JP" sz="1100" dirty="0">
                <a:latin typeface="Yu Gothic Medium" panose="020B0400000000000000" pitchFamily="34" charset="-128"/>
                <a:ea typeface="Yu Gothic Medium" panose="020B0400000000000000" pitchFamily="34" charset="-128"/>
              </a:rPr>
              <a:t>GOY</a:t>
            </a:r>
            <a:r>
              <a:rPr lang="ja-JP" altLang="en-US" sz="1100">
                <a:latin typeface="Yu Gothic Medium" panose="020B0400000000000000" pitchFamily="34" charset="-128"/>
                <a:ea typeface="Yu Gothic Medium" panose="020B0400000000000000" pitchFamily="34" charset="-128"/>
              </a:rPr>
              <a:t>高評価の場合は料金を一部割引</a:t>
            </a:r>
          </a:p>
          <a:p>
            <a:pPr algn="ctr">
              <a:lnSpc>
                <a:spcPct val="150000"/>
              </a:lnSpc>
            </a:pPr>
            <a:r>
              <a:rPr lang="ja-JP" altLang="en-US" sz="1100" b="1">
                <a:latin typeface="Yu Gothic Medium" panose="020B0400000000000000" pitchFamily="34" charset="-128"/>
                <a:ea typeface="Yu Gothic Medium" panose="020B0400000000000000" pitchFamily="34" charset="-128"/>
              </a:rPr>
              <a:t>「良い （</a:t>
            </a:r>
            <a:r>
              <a:rPr lang="en" altLang="ja-JP" sz="1100" b="1" dirty="0">
                <a:latin typeface="Yu Gothic Medium" panose="020B0400000000000000" pitchFamily="34" charset="-128"/>
                <a:ea typeface="Yu Gothic Medium" panose="020B0400000000000000" pitchFamily="34" charset="-128"/>
              </a:rPr>
              <a:t>Good</a:t>
            </a:r>
            <a:r>
              <a:rPr lang="ja-JP" altLang="en" sz="1100" b="1">
                <a:latin typeface="Yu Gothic Medium" panose="020B0400000000000000" pitchFamily="34" charset="-128"/>
                <a:ea typeface="Yu Gothic Medium" panose="020B0400000000000000" pitchFamily="34" charset="-128"/>
              </a:rPr>
              <a:t>）」＝</a:t>
            </a:r>
            <a:r>
              <a:rPr lang="en" altLang="ja-JP" sz="1100" b="1" dirty="0">
                <a:latin typeface="Yu Gothic Medium" panose="020B0400000000000000" pitchFamily="34" charset="-128"/>
                <a:ea typeface="Yu Gothic Medium" panose="020B0400000000000000" pitchFamily="34" charset="-128"/>
              </a:rPr>
              <a:t> </a:t>
            </a:r>
            <a:r>
              <a:rPr lang="en-US" altLang="ja-JP" sz="1100" b="1" dirty="0">
                <a:latin typeface="Yu Gothic Medium" panose="020B0400000000000000" pitchFamily="34" charset="-128"/>
                <a:ea typeface="Yu Gothic Medium" panose="020B0400000000000000" pitchFamily="34" charset="-128"/>
              </a:rPr>
              <a:t>50,000</a:t>
            </a:r>
            <a:r>
              <a:rPr lang="ja-JP" altLang="en-US" sz="1100" b="1">
                <a:latin typeface="Yu Gothic Medium" panose="020B0400000000000000" pitchFamily="34" charset="-128"/>
                <a:ea typeface="Yu Gothic Medium" panose="020B0400000000000000" pitchFamily="34" charset="-128"/>
              </a:rPr>
              <a:t>円</a:t>
            </a:r>
            <a:r>
              <a:rPr lang="en-US" altLang="ja-JP" sz="1100" b="1" dirty="0">
                <a:latin typeface="Yu Gothic Medium" panose="020B0400000000000000" pitchFamily="34" charset="-128"/>
                <a:ea typeface="Yu Gothic Medium" panose="020B0400000000000000" pitchFamily="34" charset="-128"/>
              </a:rPr>
              <a:t> </a:t>
            </a:r>
            <a:r>
              <a:rPr lang="ja-JP" altLang="en-US" sz="1100" b="1">
                <a:latin typeface="Yu Gothic Medium" panose="020B0400000000000000" pitchFamily="34" charset="-128"/>
                <a:ea typeface="Yu Gothic Medium" panose="020B0400000000000000" pitchFamily="34" charset="-128"/>
              </a:rPr>
              <a:t>割引</a:t>
            </a:r>
          </a:p>
          <a:p>
            <a:pPr algn="ctr">
              <a:lnSpc>
                <a:spcPct val="150000"/>
              </a:lnSpc>
            </a:pPr>
            <a:r>
              <a:rPr lang="ja-JP" altLang="en-US" sz="1100" b="1">
                <a:latin typeface="Yu Gothic Medium" panose="020B0400000000000000" pitchFamily="34" charset="-128"/>
                <a:ea typeface="Yu Gothic Medium" panose="020B0400000000000000" pitchFamily="34" charset="-128"/>
              </a:rPr>
              <a:t>「素晴らしい （</a:t>
            </a:r>
            <a:r>
              <a:rPr lang="en" altLang="ja-JP" sz="1100" b="1" dirty="0">
                <a:latin typeface="Yu Gothic Medium" panose="020B0400000000000000" pitchFamily="34" charset="-128"/>
                <a:ea typeface="Yu Gothic Medium" panose="020B0400000000000000" pitchFamily="34" charset="-128"/>
              </a:rPr>
              <a:t>Great</a:t>
            </a:r>
            <a:r>
              <a:rPr lang="ja-JP" altLang="en" sz="1100" b="1">
                <a:latin typeface="Yu Gothic Medium" panose="020B0400000000000000" pitchFamily="34" charset="-128"/>
                <a:ea typeface="Yu Gothic Medium" panose="020B0400000000000000" pitchFamily="34" charset="-128"/>
              </a:rPr>
              <a:t>）」＝</a:t>
            </a:r>
            <a:r>
              <a:rPr lang="en" altLang="ja-JP" sz="1100" b="1" dirty="0">
                <a:latin typeface="Yu Gothic Medium" panose="020B0400000000000000" pitchFamily="34" charset="-128"/>
                <a:ea typeface="Yu Gothic Medium" panose="020B0400000000000000" pitchFamily="34" charset="-128"/>
              </a:rPr>
              <a:t> </a:t>
            </a:r>
            <a:r>
              <a:rPr lang="en-US" altLang="ja-JP" sz="1100" b="1" dirty="0">
                <a:latin typeface="Yu Gothic Medium" panose="020B0400000000000000" pitchFamily="34" charset="-128"/>
                <a:ea typeface="Yu Gothic Medium" panose="020B0400000000000000" pitchFamily="34" charset="-128"/>
              </a:rPr>
              <a:t>100,000</a:t>
            </a:r>
            <a:r>
              <a:rPr lang="ja-JP" altLang="en-US" sz="1100" b="1">
                <a:latin typeface="Yu Gothic Medium" panose="020B0400000000000000" pitchFamily="34" charset="-128"/>
                <a:ea typeface="Yu Gothic Medium" panose="020B0400000000000000" pitchFamily="34" charset="-128"/>
              </a:rPr>
              <a:t>円</a:t>
            </a:r>
            <a:r>
              <a:rPr lang="en-US" altLang="ja-JP" sz="1100" b="1" dirty="0">
                <a:latin typeface="Yu Gothic Medium" panose="020B0400000000000000" pitchFamily="34" charset="-128"/>
                <a:ea typeface="Yu Gothic Medium" panose="020B0400000000000000" pitchFamily="34" charset="-128"/>
              </a:rPr>
              <a:t> </a:t>
            </a:r>
            <a:r>
              <a:rPr lang="ja-JP" altLang="en-US" sz="1100" b="1">
                <a:latin typeface="Yu Gothic Medium" panose="020B0400000000000000" pitchFamily="34" charset="-128"/>
                <a:ea typeface="Yu Gothic Medium" panose="020B0400000000000000" pitchFamily="34" charset="-128"/>
              </a:rPr>
              <a:t>割引</a:t>
            </a:r>
            <a:endParaRPr lang="ja-JP" altLang="en-US" sz="1600" b="1">
              <a:latin typeface="Yu Gothic Medium" panose="020B0400000000000000" pitchFamily="34" charset="-128"/>
              <a:ea typeface="Yu Gothic Medium" panose="020B0400000000000000" pitchFamily="34" charset="-128"/>
            </a:endParaRPr>
          </a:p>
        </p:txBody>
      </p:sp>
      <p:grpSp>
        <p:nvGrpSpPr>
          <p:cNvPr id="17" name="グループ化 16">
            <a:extLst>
              <a:ext uri="{FF2B5EF4-FFF2-40B4-BE49-F238E27FC236}">
                <a16:creationId xmlns:a16="http://schemas.microsoft.com/office/drawing/2014/main" id="{3FEBFDA0-4B16-FFF4-45B4-F5325E6D302A}"/>
              </a:ext>
            </a:extLst>
          </p:cNvPr>
          <p:cNvGrpSpPr/>
          <p:nvPr/>
        </p:nvGrpSpPr>
        <p:grpSpPr>
          <a:xfrm>
            <a:off x="6096000" y="2234945"/>
            <a:ext cx="5477545" cy="4030482"/>
            <a:chOff x="6373369" y="2234945"/>
            <a:chExt cx="5477545" cy="4030482"/>
          </a:xfrm>
        </p:grpSpPr>
        <p:sp>
          <p:nvSpPr>
            <p:cNvPr id="7" name="テキスト ボックス 6">
              <a:extLst>
                <a:ext uri="{FF2B5EF4-FFF2-40B4-BE49-F238E27FC236}">
                  <a16:creationId xmlns:a16="http://schemas.microsoft.com/office/drawing/2014/main" id="{3621C5B3-6BFF-2780-8CF4-AADBBA9F2706}"/>
                </a:ext>
              </a:extLst>
            </p:cNvPr>
            <p:cNvSpPr txBox="1"/>
            <p:nvPr/>
          </p:nvSpPr>
          <p:spPr>
            <a:xfrm>
              <a:off x="6373369" y="2270413"/>
              <a:ext cx="5400000" cy="3983737"/>
            </a:xfrm>
            <a:prstGeom prst="rect">
              <a:avLst/>
            </a:prstGeom>
            <a:noFill/>
            <a:ln w="19050">
              <a:solidFill>
                <a:srgbClr val="5ABCCB"/>
              </a:solidFill>
            </a:ln>
          </p:spPr>
          <p:txBody>
            <a:bodyPr wrap="square" lIns="216000" tIns="180000" bIns="180000" rtlCol="0" anchor="ctr">
              <a:spAutoFit/>
            </a:bodyPr>
            <a:lstStyle/>
            <a:p>
              <a:pPr marL="228600" indent="-228600">
                <a:lnSpc>
                  <a:spcPct val="200000"/>
                </a:lnSpc>
                <a:spcAft>
                  <a:spcPts val="600"/>
                </a:spcAft>
                <a:buClr>
                  <a:srgbClr val="5ABCCB"/>
                </a:buClr>
                <a:buSzPct val="100000"/>
                <a:buFont typeface="+mj-lt"/>
                <a:buAutoNum type="alphaLcPeriod"/>
              </a:pPr>
              <a:r>
                <a:rPr lang="ja-JP" altLang="en-US" sz="1400" b="1">
                  <a:latin typeface="Yu Gothic" panose="020B0400000000000000" pitchFamily="34" charset="-128"/>
                  <a:ea typeface="Yu Gothic" panose="020B0400000000000000" pitchFamily="34" charset="-128"/>
                </a:rPr>
                <a:t>インタビュー</a:t>
              </a:r>
              <a:r>
                <a:rPr lang="ja-JP" altLang="en-US" sz="1100">
                  <a:latin typeface="Yu Gothic" panose="020B0400000000000000" pitchFamily="34" charset="-128"/>
                  <a:ea typeface="Yu Gothic" panose="020B0400000000000000" pitchFamily="34" charset="-128"/>
                </a:rPr>
                <a:t>（打ち合わせ、取材あり）</a:t>
              </a:r>
              <a:endParaRPr lang="en-US" altLang="ja-JP" sz="1400" b="1" dirty="0">
                <a:latin typeface="Yu Gothic" panose="020B0400000000000000" pitchFamily="34" charset="-128"/>
                <a:ea typeface="Yu Gothic" panose="020B0400000000000000" pitchFamily="34" charset="-128"/>
              </a:endParaRPr>
            </a:p>
            <a:p>
              <a:pPr marL="228600" indent="-228600">
                <a:lnSpc>
                  <a:spcPct val="200000"/>
                </a:lnSpc>
                <a:spcAft>
                  <a:spcPts val="600"/>
                </a:spcAft>
                <a:buClr>
                  <a:srgbClr val="5ABCCB"/>
                </a:buClr>
                <a:buSzPct val="100000"/>
                <a:buFont typeface="+mj-lt"/>
                <a:buAutoNum type="alphaLcPeriod"/>
              </a:pPr>
              <a:r>
                <a:rPr kumimoji="1" lang="ja-JP" altLang="en-US" sz="1400" b="1">
                  <a:latin typeface="Yu Gothic" panose="020B0400000000000000" pitchFamily="34" charset="-128"/>
                  <a:ea typeface="Yu Gothic" panose="020B0400000000000000" pitchFamily="34" charset="-128"/>
                </a:rPr>
                <a:t>物撮り</a:t>
              </a:r>
              <a:r>
                <a:rPr kumimoji="1" lang="ja-JP" altLang="en-US" sz="11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（打ち合わせ、取材あり）</a:t>
              </a:r>
              <a:endParaRPr lang="en-US" altLang="ja-JP" sz="1400" b="1" dirty="0">
                <a:latin typeface="Yu Gothic" panose="020B0400000000000000" pitchFamily="34" charset="-128"/>
                <a:ea typeface="Yu Gothic" panose="020B0400000000000000" pitchFamily="34" charset="-128"/>
              </a:endParaRPr>
            </a:p>
            <a:p>
              <a:pPr marL="228600" indent="-228600">
                <a:lnSpc>
                  <a:spcPct val="200000"/>
                </a:lnSpc>
                <a:spcAft>
                  <a:spcPts val="600"/>
                </a:spcAft>
                <a:buClr>
                  <a:srgbClr val="5ABCCB"/>
                </a:buClr>
                <a:buSzPct val="100000"/>
                <a:buFont typeface="+mj-lt"/>
                <a:buAutoNum type="alphaLcPeriod"/>
              </a:pPr>
              <a:r>
                <a:rPr kumimoji="1" lang="ja-JP" altLang="en-US" sz="1400" b="1">
                  <a:latin typeface="Yu Gothic" panose="020B0400000000000000" pitchFamily="34" charset="-128"/>
                  <a:ea typeface="Yu Gothic" panose="020B0400000000000000" pitchFamily="34" charset="-128"/>
                </a:rPr>
                <a:t>モデルカット</a:t>
              </a:r>
              <a:r>
                <a:rPr kumimoji="1" lang="ja-JP" altLang="en-US" sz="11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（打ち合わせ、取材あり）</a:t>
              </a:r>
              <a:endParaRPr lang="en-US" altLang="ja-JP" sz="1400" b="1" dirty="0">
                <a:latin typeface="Yu Gothic" panose="020B0400000000000000" pitchFamily="34" charset="-128"/>
                <a:ea typeface="Yu Gothic" panose="020B0400000000000000" pitchFamily="34" charset="-128"/>
              </a:endParaRPr>
            </a:p>
            <a:p>
              <a:pPr marL="228600" indent="-228600">
                <a:lnSpc>
                  <a:spcPct val="200000"/>
                </a:lnSpc>
                <a:spcAft>
                  <a:spcPts val="600"/>
                </a:spcAft>
                <a:buClr>
                  <a:srgbClr val="5ABCCB"/>
                </a:buClr>
                <a:buSzPct val="100000"/>
                <a:buFont typeface="+mj-lt"/>
                <a:buAutoNum type="alphaLcPeriod"/>
              </a:pPr>
              <a:r>
                <a:rPr kumimoji="1" lang="en-US" altLang="ja-JP" sz="1400" b="1" dirty="0">
                  <a:latin typeface="Yu Gothic" panose="020B0400000000000000" pitchFamily="34" charset="-128"/>
                  <a:ea typeface="Yu Gothic" panose="020B0400000000000000" pitchFamily="34" charset="-128"/>
                </a:rPr>
                <a:t>Shift Changers </a:t>
              </a:r>
              <a:r>
                <a:rPr kumimoji="1" lang="ja-JP" altLang="en-US" sz="1400" b="1">
                  <a:latin typeface="Yu Gothic" panose="020B0400000000000000" pitchFamily="34" charset="-128"/>
                  <a:ea typeface="Yu Gothic" panose="020B0400000000000000" pitchFamily="34" charset="-128"/>
                </a:rPr>
                <a:t>起用</a:t>
              </a:r>
              <a:endParaRPr kumimoji="1" lang="en-US" altLang="ja-JP" sz="1400" b="1" dirty="0">
                <a:latin typeface="Yu Gothic" panose="020B0400000000000000" pitchFamily="34" charset="-128"/>
                <a:ea typeface="Yu Gothic" panose="020B0400000000000000" pitchFamily="34" charset="-128"/>
              </a:endParaRPr>
            </a:p>
            <a:p>
              <a:pPr marL="228600" indent="-228600">
                <a:lnSpc>
                  <a:spcPct val="200000"/>
                </a:lnSpc>
                <a:spcAft>
                  <a:spcPts val="600"/>
                </a:spcAft>
                <a:buClr>
                  <a:srgbClr val="5ABCCB"/>
                </a:buClr>
                <a:buSzPct val="100000"/>
                <a:buFont typeface="+mj-lt"/>
                <a:buAutoNum type="alphaLcPeriod"/>
              </a:pPr>
              <a:r>
                <a:rPr lang="en-US" altLang="ja-JP" sz="1400" b="1" dirty="0">
                  <a:latin typeface="Yu Gothic" panose="020B0400000000000000" pitchFamily="34" charset="-128"/>
                  <a:ea typeface="Yu Gothic" panose="020B0400000000000000" pitchFamily="34" charset="-128"/>
                </a:rPr>
                <a:t>Shift Changers </a:t>
              </a:r>
              <a:r>
                <a:rPr lang="ja-JP" altLang="en-US" sz="1400" b="1">
                  <a:latin typeface="Yu Gothic" panose="020B0400000000000000" pitchFamily="34" charset="-128"/>
                  <a:ea typeface="Yu Gothic" panose="020B0400000000000000" pitchFamily="34" charset="-128"/>
                </a:rPr>
                <a:t>の</a:t>
              </a:r>
              <a:r>
                <a:rPr lang="en-US" altLang="ja-JP" sz="1400" b="1" dirty="0">
                  <a:latin typeface="Yu Gothic" panose="020B0400000000000000" pitchFamily="34" charset="-128"/>
                  <a:ea typeface="Yu Gothic" panose="020B0400000000000000" pitchFamily="34" charset="-128"/>
                </a:rPr>
                <a:t> SNS</a:t>
              </a:r>
              <a:r>
                <a:rPr lang="ja-JP" altLang="en-US" sz="1400" b="1">
                  <a:latin typeface="Yu Gothic" panose="020B0400000000000000" pitchFamily="34" charset="-128"/>
                  <a:ea typeface="Yu Gothic" panose="020B0400000000000000" pitchFamily="34" charset="-128"/>
                </a:rPr>
                <a:t>（</a:t>
              </a:r>
              <a:r>
                <a:rPr lang="en-US" altLang="ja-JP" sz="1400" b="1" dirty="0">
                  <a:latin typeface="Yu Gothic" panose="020B0400000000000000" pitchFamily="34" charset="-128"/>
                  <a:ea typeface="Yu Gothic" panose="020B0400000000000000" pitchFamily="34" charset="-128"/>
                </a:rPr>
                <a:t>IG</a:t>
              </a:r>
              <a:r>
                <a:rPr lang="ja-JP" altLang="en-US" sz="1400" b="1">
                  <a:latin typeface="Yu Gothic" panose="020B0400000000000000" pitchFamily="34" charset="-128"/>
                  <a:ea typeface="Yu Gothic" panose="020B0400000000000000" pitchFamily="34" charset="-128"/>
                </a:rPr>
                <a:t>）配信</a:t>
              </a:r>
              <a:br>
                <a:rPr lang="en-US" altLang="ja-JP" sz="1400" b="1" dirty="0">
                  <a:latin typeface="Yu Gothic" panose="020B0400000000000000" pitchFamily="34" charset="-128"/>
                  <a:ea typeface="Yu Gothic" panose="020B0400000000000000" pitchFamily="34" charset="-128"/>
                </a:rPr>
              </a:br>
              <a:r>
                <a:rPr lang="en-US" altLang="ja-JP" sz="900" dirty="0">
                  <a:ea typeface="Yu Gothic Medium" panose="020B0400000000000000" pitchFamily="34" charset="-128"/>
                </a:rPr>
                <a:t>※d</a:t>
              </a:r>
              <a:r>
                <a:rPr lang="ja-JP" altLang="en-US" sz="900">
                  <a:ea typeface="Yu Gothic Medium" panose="020B0400000000000000" pitchFamily="34" charset="-128"/>
                </a:rPr>
                <a:t>（</a:t>
              </a:r>
              <a:r>
                <a:rPr lang="en-US" altLang="ja-JP" sz="900" dirty="0">
                  <a:ea typeface="Yu Gothic Medium" panose="020B0400000000000000" pitchFamily="34" charset="-128"/>
                </a:rPr>
                <a:t>Shift Changers </a:t>
              </a:r>
              <a:r>
                <a:rPr lang="ja-JP" altLang="en-US" sz="900">
                  <a:ea typeface="Yu Gothic Medium" panose="020B0400000000000000" pitchFamily="34" charset="-128"/>
                </a:rPr>
                <a:t>起用オプション）をご利用の場合のみ</a:t>
              </a:r>
              <a:endParaRPr lang="en-US" altLang="ja-JP" sz="1100" dirty="0">
                <a:ea typeface="Yu Gothic Medium" panose="020B0400000000000000" pitchFamily="34" charset="-128"/>
              </a:endParaRPr>
            </a:p>
            <a:p>
              <a:pPr marL="228600" indent="-228600">
                <a:lnSpc>
                  <a:spcPct val="200000"/>
                </a:lnSpc>
                <a:spcAft>
                  <a:spcPts val="600"/>
                </a:spcAft>
                <a:buClr>
                  <a:srgbClr val="5ABCCB"/>
                </a:buClr>
                <a:buSzPct val="100000"/>
                <a:buFont typeface="+mj-lt"/>
                <a:buAutoNum type="alphaLcPeriod"/>
              </a:pPr>
              <a:r>
                <a:rPr kumimoji="1" lang="ja-JP" altLang="en-US" sz="1400" b="1">
                  <a:latin typeface="Yu Gothic" panose="020B0400000000000000" pitchFamily="34" charset="-128"/>
                  <a:ea typeface="Yu Gothic" panose="020B0400000000000000" pitchFamily="34" charset="-128"/>
                </a:rPr>
                <a:t>クライアントの</a:t>
              </a:r>
              <a:br>
                <a:rPr lang="en-US" altLang="ja-JP" sz="1400" b="1" dirty="0">
                  <a:latin typeface="Yu Gothic" panose="020B0400000000000000" pitchFamily="34" charset="-128"/>
                  <a:ea typeface="Yu Gothic" panose="020B0400000000000000" pitchFamily="34" charset="-128"/>
                </a:rPr>
              </a:br>
              <a:r>
                <a:rPr kumimoji="1" lang="ja-JP" altLang="en-US" sz="1400" b="1">
                  <a:latin typeface="Yu Gothic" panose="020B0400000000000000" pitchFamily="34" charset="-128"/>
                  <a:ea typeface="Yu Gothic" panose="020B0400000000000000" pitchFamily="34" charset="-128"/>
                </a:rPr>
                <a:t>オウンドメディア・</a:t>
              </a:r>
              <a:r>
                <a:rPr kumimoji="1" lang="en-US" altLang="ja-JP" sz="1400" b="1" dirty="0">
                  <a:latin typeface="Yu Gothic" panose="020B0400000000000000" pitchFamily="34" charset="-128"/>
                  <a:ea typeface="Yu Gothic" panose="020B0400000000000000" pitchFamily="34" charset="-128"/>
                </a:rPr>
                <a:t>SNS</a:t>
              </a:r>
              <a:r>
                <a:rPr kumimoji="1" lang="ja-JP" altLang="en-US" sz="1400" b="1">
                  <a:latin typeface="Yu Gothic" panose="020B0400000000000000" pitchFamily="34" charset="-128"/>
                  <a:ea typeface="Yu Gothic" panose="020B0400000000000000" pitchFamily="34" charset="-128"/>
                </a:rPr>
                <a:t>転載</a:t>
              </a:r>
            </a:p>
          </p:txBody>
        </p:sp>
        <p:sp>
          <p:nvSpPr>
            <p:cNvPr id="8" name="テキスト ボックス 7">
              <a:extLst>
                <a:ext uri="{FF2B5EF4-FFF2-40B4-BE49-F238E27FC236}">
                  <a16:creationId xmlns:a16="http://schemas.microsoft.com/office/drawing/2014/main" id="{96060903-3A2A-13BF-4A39-1CC9F4DAE1FB}"/>
                </a:ext>
              </a:extLst>
            </p:cNvPr>
            <p:cNvSpPr txBox="1"/>
            <p:nvPr/>
          </p:nvSpPr>
          <p:spPr>
            <a:xfrm>
              <a:off x="10048629" y="2234945"/>
              <a:ext cx="1802285" cy="4030482"/>
            </a:xfrm>
            <a:prstGeom prst="rect">
              <a:avLst/>
            </a:prstGeom>
            <a:noFill/>
          </p:spPr>
          <p:txBody>
            <a:bodyPr wrap="square" lIns="91440" tIns="180000" rIns="91440" bIns="180000" rtlCol="0" anchor="ctr">
              <a:spAutoFit/>
            </a:bodyPr>
            <a:lstStyle/>
            <a:p>
              <a:pPr>
                <a:lnSpc>
                  <a:spcPct val="200000"/>
                </a:lnSpc>
                <a:spcAft>
                  <a:spcPts val="600"/>
                </a:spcAft>
                <a:buClr>
                  <a:srgbClr val="69BF9A"/>
                </a:buClr>
                <a:buSzPct val="100000"/>
              </a:pPr>
              <a:r>
                <a:rPr lang="ja-JP" altLang="en" sz="1400" b="1">
                  <a:latin typeface="Yu Gothic" panose="020B0400000000000000" pitchFamily="34" charset="-128"/>
                  <a:ea typeface="Yu Gothic" panose="020B0400000000000000" pitchFamily="34" charset="-128"/>
                </a:rPr>
                <a:t>＋</a:t>
              </a:r>
              <a:r>
                <a:rPr lang="en" altLang="ja-JP" sz="1400" b="1" dirty="0">
                  <a:latin typeface="Yu Gothic" panose="020B0400000000000000" pitchFamily="34" charset="-128"/>
                  <a:ea typeface="Yu Gothic" panose="020B0400000000000000" pitchFamily="34" charset="-128"/>
                </a:rPr>
                <a:t> 500,000</a:t>
              </a:r>
              <a:r>
                <a:rPr lang="ja-JP" altLang="en-US" sz="1200">
                  <a:latin typeface="Yu Gothic" panose="020B0400000000000000" pitchFamily="34" charset="-128"/>
                  <a:ea typeface="Yu Gothic" panose="020B0400000000000000" pitchFamily="34" charset="-128"/>
                </a:rPr>
                <a:t>円</a:t>
              </a:r>
              <a:r>
                <a:rPr lang="en-US" altLang="ja-JP" sz="1200" dirty="0">
                  <a:latin typeface="Yu Gothic" panose="020B0400000000000000" pitchFamily="34" charset="-128"/>
                  <a:ea typeface="Yu Gothic" panose="020B0400000000000000" pitchFamily="34" charset="-128"/>
                </a:rPr>
                <a:t>〜</a:t>
              </a:r>
              <a:endParaRPr lang="en-US" altLang="ja-JP" sz="1400" dirty="0">
                <a:latin typeface="Yu Gothic" panose="020B0400000000000000" pitchFamily="34" charset="-128"/>
                <a:ea typeface="Yu Gothic" panose="020B0400000000000000" pitchFamily="34" charset="-128"/>
              </a:endParaRPr>
            </a:p>
            <a:p>
              <a:pPr>
                <a:lnSpc>
                  <a:spcPct val="200000"/>
                </a:lnSpc>
                <a:spcAft>
                  <a:spcPts val="600"/>
                </a:spcAft>
                <a:buClr>
                  <a:srgbClr val="69BF9A"/>
                </a:buClr>
                <a:buSzPct val="100000"/>
              </a:pPr>
              <a:r>
                <a:rPr lang="ja-JP" altLang="en" sz="1400" b="1">
                  <a:latin typeface="Yu Gothic"/>
                  <a:ea typeface="Yu Gothic"/>
                </a:rPr>
                <a:t>＋</a:t>
              </a:r>
              <a:r>
                <a:rPr lang="en" altLang="ja-JP" sz="1400" b="1" dirty="0">
                  <a:latin typeface="Yu Gothic"/>
                  <a:ea typeface="Yu Gothic"/>
                </a:rPr>
                <a:t> 1,000,000</a:t>
              </a:r>
              <a:r>
                <a:rPr lang="ja-JP" altLang="en-US" sz="1200">
                  <a:latin typeface="Yu Gothic"/>
                  <a:ea typeface="Yu Gothic"/>
                </a:rPr>
                <a:t>円</a:t>
              </a:r>
              <a:r>
                <a:rPr lang="en-US" altLang="ja-JP" sz="1200" dirty="0">
                  <a:latin typeface="Yu Gothic"/>
                  <a:ea typeface="Yu Gothic"/>
                </a:rPr>
                <a:t>〜</a:t>
              </a:r>
              <a:endParaRPr lang="en-US" altLang="ja-JP" sz="1400" dirty="0">
                <a:latin typeface="Yu Gothic"/>
                <a:ea typeface="Yu Gothic"/>
              </a:endParaRPr>
            </a:p>
            <a:p>
              <a:pPr>
                <a:lnSpc>
                  <a:spcPct val="200000"/>
                </a:lnSpc>
                <a:spcAft>
                  <a:spcPts val="600"/>
                </a:spcAft>
                <a:buClr>
                  <a:srgbClr val="69BF9A"/>
                </a:buClr>
                <a:buSzPct val="100000"/>
              </a:pPr>
              <a:r>
                <a:rPr lang="ja-JP" altLang="en" sz="1400" b="1">
                  <a:latin typeface="Yu Gothic"/>
                  <a:ea typeface="Yu Gothic"/>
                </a:rPr>
                <a:t>＋</a:t>
              </a:r>
              <a:r>
                <a:rPr lang="en" altLang="ja-JP" sz="1400" b="1" dirty="0">
                  <a:latin typeface="Yu Gothic"/>
                  <a:ea typeface="Yu Gothic"/>
                </a:rPr>
                <a:t> 1,500,000</a:t>
              </a:r>
              <a:r>
                <a:rPr lang="ja-JP" altLang="en-US" sz="1200">
                  <a:latin typeface="Yu Gothic"/>
                  <a:ea typeface="Yu Gothic"/>
                </a:rPr>
                <a:t>円</a:t>
              </a:r>
              <a:r>
                <a:rPr lang="en-US" altLang="ja-JP" sz="1200" dirty="0">
                  <a:latin typeface="Yu Gothic"/>
                  <a:ea typeface="Yu Gothic"/>
                </a:rPr>
                <a:t>〜</a:t>
              </a:r>
              <a:endParaRPr lang="en-US" altLang="ja-JP" sz="1400" dirty="0">
                <a:latin typeface="Yu Gothic"/>
                <a:ea typeface="Yu Gothic"/>
              </a:endParaRPr>
            </a:p>
            <a:p>
              <a:pPr>
                <a:lnSpc>
                  <a:spcPct val="200000"/>
                </a:lnSpc>
                <a:spcAft>
                  <a:spcPts val="600"/>
                </a:spcAft>
                <a:buClr>
                  <a:srgbClr val="69BF9A"/>
                </a:buClr>
                <a:buSzPct val="100000"/>
              </a:pPr>
              <a:r>
                <a:rPr kumimoji="1" lang="en-US" altLang="ja-JP" sz="1400" dirty="0">
                  <a:latin typeface="Yu Gothic" panose="020B0400000000000000" pitchFamily="34" charset="-128"/>
                  <a:ea typeface="Yu Gothic" panose="020B0400000000000000" pitchFamily="34" charset="-128"/>
                </a:rPr>
                <a:t>※ </a:t>
              </a:r>
              <a:r>
                <a:rPr kumimoji="1" lang="ja-JP" altLang="en-US" sz="1400">
                  <a:latin typeface="Yu Gothic" panose="020B0400000000000000" pitchFamily="34" charset="-128"/>
                  <a:ea typeface="Yu Gothic" panose="020B0400000000000000" pitchFamily="34" charset="-128"/>
                </a:rPr>
                <a:t>要相談</a:t>
              </a:r>
              <a:endParaRPr kumimoji="1" lang="en-US" altLang="ja-JP" sz="1400" dirty="0">
                <a:latin typeface="Yu Gothic" panose="020B0400000000000000" pitchFamily="34" charset="-128"/>
                <a:ea typeface="Yu Gothic" panose="020B0400000000000000" pitchFamily="34" charset="-128"/>
              </a:endParaRPr>
            </a:p>
            <a:p>
              <a:pPr>
                <a:lnSpc>
                  <a:spcPct val="200000"/>
                </a:lnSpc>
                <a:spcAft>
                  <a:spcPts val="600"/>
                </a:spcAft>
                <a:buClr>
                  <a:srgbClr val="69BF9A"/>
                </a:buClr>
                <a:buSzPct val="100000"/>
              </a:pPr>
              <a:r>
                <a:rPr lang="en-US" altLang="ja-JP" sz="1400" dirty="0">
                  <a:latin typeface="Yu Gothic" panose="020B0400000000000000" pitchFamily="34" charset="-128"/>
                  <a:ea typeface="Yu Gothic" panose="020B0400000000000000" pitchFamily="34" charset="-128"/>
                </a:rPr>
                <a:t>※ </a:t>
              </a:r>
              <a:r>
                <a:rPr lang="ja-JP" altLang="en-US" sz="1400">
                  <a:latin typeface="Yu Gothic" panose="020B0400000000000000" pitchFamily="34" charset="-128"/>
                  <a:ea typeface="Yu Gothic" panose="020B0400000000000000" pitchFamily="34" charset="-128"/>
                </a:rPr>
                <a:t>要相談</a:t>
              </a:r>
              <a:br>
                <a:rPr lang="en-US" altLang="ja-JP" sz="1400" b="1" dirty="0">
                  <a:latin typeface="Yu Gothic" panose="020B0400000000000000" pitchFamily="34" charset="-128"/>
                  <a:ea typeface="Yu Gothic" panose="020B0400000000000000" pitchFamily="34" charset="-128"/>
                </a:rPr>
              </a:br>
              <a:endParaRPr lang="en-US" altLang="ja-JP" sz="1050" dirty="0">
                <a:ea typeface="Yu Gothic Medium" panose="020B0400000000000000" pitchFamily="34" charset="-128"/>
              </a:endParaRPr>
            </a:p>
            <a:p>
              <a:pPr>
                <a:lnSpc>
                  <a:spcPct val="200000"/>
                </a:lnSpc>
                <a:spcAft>
                  <a:spcPts val="600"/>
                </a:spcAft>
                <a:buClr>
                  <a:srgbClr val="69BF9A"/>
                </a:buClr>
                <a:buSzPct val="100000"/>
              </a:pPr>
              <a:r>
                <a:rPr lang="ja-JP" altLang="en-US" sz="1200">
                  <a:latin typeface="Yu Gothic" panose="020B0400000000000000" pitchFamily="34" charset="-128"/>
                  <a:ea typeface="Yu Gothic" panose="020B0400000000000000" pitchFamily="34" charset="-128"/>
                </a:rPr>
                <a:t>全体価格</a:t>
              </a:r>
              <a:r>
                <a:rPr lang="en-US" altLang="ja-JP" sz="1400" b="1" dirty="0">
                  <a:latin typeface="Yu Gothic" panose="020B0400000000000000" pitchFamily="34" charset="-128"/>
                  <a:ea typeface="Yu Gothic" panose="020B0400000000000000" pitchFamily="34" charset="-128"/>
                </a:rPr>
                <a:t>×1.5 </a:t>
              </a:r>
              <a:r>
                <a:rPr lang="ja-JP" altLang="en-US" sz="1200">
                  <a:latin typeface="Yu Gothic" panose="020B0400000000000000" pitchFamily="34" charset="-128"/>
                  <a:ea typeface="Yu Gothic" panose="020B0400000000000000" pitchFamily="34" charset="-128"/>
                </a:rPr>
                <a:t>倍</a:t>
              </a:r>
              <a:br>
                <a:rPr kumimoji="1" lang="en-US" altLang="ja-JP" sz="1400" b="1" dirty="0">
                  <a:latin typeface="Yu Gothic" panose="020B0400000000000000" pitchFamily="34" charset="-128"/>
                  <a:ea typeface="Yu Gothic" panose="020B0400000000000000" pitchFamily="34" charset="-128"/>
                </a:rPr>
              </a:br>
              <a:endParaRPr kumimoji="1" lang="ja-JP" altLang="en-US" sz="1400">
                <a:latin typeface="Yu Gothic" panose="020B0400000000000000" pitchFamily="34" charset="-128"/>
                <a:ea typeface="Yu Gothic" panose="020B0400000000000000" pitchFamily="34" charset="-128"/>
              </a:endParaRPr>
            </a:p>
          </p:txBody>
        </p:sp>
      </p:grpSp>
      <p:sp>
        <p:nvSpPr>
          <p:cNvPr id="12" name="正方形/長方形 11">
            <a:extLst>
              <a:ext uri="{FF2B5EF4-FFF2-40B4-BE49-F238E27FC236}">
                <a16:creationId xmlns:a16="http://schemas.microsoft.com/office/drawing/2014/main" id="{A190621B-9860-5281-BBC8-8EAA28BD2EA3}"/>
              </a:ext>
            </a:extLst>
          </p:cNvPr>
          <p:cNvSpPr/>
          <p:nvPr/>
        </p:nvSpPr>
        <p:spPr>
          <a:xfrm>
            <a:off x="945250" y="2210055"/>
            <a:ext cx="4680000" cy="612000"/>
          </a:xfrm>
          <a:prstGeom prst="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lIns="72000" tIns="0" rIns="72000" b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n-cs"/>
              </a:rPr>
              <a:t>ベーシックプラン</a:t>
            </a:r>
            <a:r>
              <a:rPr kumimoji="1" lang="ja-JP" altLang="en-US" sz="18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n-cs"/>
              </a:rPr>
              <a:t>　</a:t>
            </a:r>
            <a:r>
              <a:rPr kumimoji="1" lang="en-US" altLang="ja-JP" sz="24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mn-cs"/>
              </a:rPr>
              <a:t>500,000</a:t>
            </a:r>
            <a:r>
              <a:rPr kumimoji="1" lang="ja-JP" altLang="en-US" sz="18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n-cs"/>
              </a:rPr>
              <a:t>円</a:t>
            </a:r>
            <a:endParaRPr kumimoji="1" lang="en" altLang="ja-JP" sz="1800" b="1" i="0" u="none" strike="noStrike" kern="1200" cap="none" spc="0" normalizeH="0" baseline="0" noProof="0" dirty="0">
              <a:ln>
                <a:noFill/>
              </a:ln>
              <a:solidFill>
                <a:schemeClr val="bg1"/>
              </a:solidFill>
              <a:effectLst/>
              <a:uLnTx/>
              <a:uFillTx/>
              <a:latin typeface="Yu Gothic" panose="020B0400000000000000" pitchFamily="34" charset="-128"/>
              <a:ea typeface="Yu Gothic" panose="020B0400000000000000" pitchFamily="34" charset="-128"/>
              <a:cs typeface="+mn-cs"/>
            </a:endParaRPr>
          </a:p>
        </p:txBody>
      </p:sp>
      <p:sp>
        <p:nvSpPr>
          <p:cNvPr id="13" name="正方形/長方形 12">
            <a:extLst>
              <a:ext uri="{FF2B5EF4-FFF2-40B4-BE49-F238E27FC236}">
                <a16:creationId xmlns:a16="http://schemas.microsoft.com/office/drawing/2014/main" id="{2E969DCF-3458-6D27-DE97-C689F6AEF292}"/>
              </a:ext>
            </a:extLst>
          </p:cNvPr>
          <p:cNvSpPr/>
          <p:nvPr/>
        </p:nvSpPr>
        <p:spPr>
          <a:xfrm>
            <a:off x="945250" y="2877832"/>
            <a:ext cx="4680000" cy="2088000"/>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1" lang="en"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Shift C </a:t>
            </a:r>
            <a:r>
              <a:rPr kumimoji="1" lang="ja-JP" altLang="en-US" sz="1200"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サイトでの</a:t>
            </a:r>
            <a:r>
              <a:rPr kumimoji="1" lang="en-US"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 </a:t>
            </a:r>
            <a:r>
              <a:rPr kumimoji="1" lang="ja-JP" altLang="en-US" sz="16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記事化・配信</a:t>
            </a:r>
            <a:endParaRPr kumimoji="1" lang="ja-JP" altLang="en-US" sz="12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1" lang="en"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Shift C </a:t>
            </a:r>
            <a:r>
              <a:rPr kumimoji="1" lang="ja-JP" altLang="en-US" sz="1200"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公式 </a:t>
            </a:r>
            <a:r>
              <a:rPr kumimoji="1" lang="en"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IG</a:t>
            </a:r>
            <a:r>
              <a:rPr kumimoji="1" lang="ja-JP" altLang="en-US" sz="1200"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での</a:t>
            </a:r>
            <a:r>
              <a:rPr kumimoji="1" lang="en-US"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 </a:t>
            </a:r>
            <a:r>
              <a:rPr kumimoji="1" lang="ja-JP" altLang="en-US" sz="16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フィード投稿</a:t>
            </a:r>
            <a:endParaRPr kumimoji="1" lang="ja-JP" altLang="en-US" sz="12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1" lang="en"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Shift C </a:t>
            </a:r>
            <a:r>
              <a:rPr kumimoji="1" lang="ja-JP" altLang="en-US" sz="1200"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公式 </a:t>
            </a:r>
            <a:r>
              <a:rPr kumimoji="1" lang="en"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IG</a:t>
            </a:r>
            <a:r>
              <a:rPr kumimoji="1" lang="ja-JP" altLang="en-US" sz="1200"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での</a:t>
            </a:r>
            <a:r>
              <a:rPr kumimoji="1" lang="en-US" altLang="ja-JP" sz="1200" i="0" u="none" strike="noStrike" kern="1200" cap="none" normalizeH="0" noProof="0" dirty="0">
                <a:ln>
                  <a:noFill/>
                </a:ln>
                <a:solidFill>
                  <a:prstClr val="black"/>
                </a:solidFill>
                <a:effectLst/>
                <a:uLnTx/>
                <a:uFillTx/>
                <a:latin typeface="Yu Gothic" panose="020B0400000000000000" pitchFamily="34" charset="-128"/>
                <a:ea typeface="Yu Gothic" panose="020B0400000000000000" pitchFamily="34" charset="-128"/>
                <a:cs typeface="+mn-cs"/>
              </a:rPr>
              <a:t> </a:t>
            </a:r>
            <a:r>
              <a:rPr kumimoji="1" lang="ja-JP" altLang="en-US" sz="16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rPr>
              <a:t>ストーリー配信</a:t>
            </a:r>
            <a:endParaRPr kumimoji="1" lang="ja-JP" altLang="en-US" sz="1400" b="1" i="0" u="none" strike="noStrike" kern="1200" cap="none" normalizeH="0" noProof="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spcBef>
                <a:spcPts val="0"/>
              </a:spcBef>
              <a:spcAft>
                <a:spcPts val="600"/>
              </a:spcAft>
              <a:buClrTx/>
              <a:buSzTx/>
              <a:buFontTx/>
              <a:buNone/>
              <a:tabLst/>
              <a:defRPr/>
            </a:pPr>
            <a:br>
              <a:rPr kumimoji="1" lang="en-US" altLang="ja-JP" sz="11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34" charset="-128"/>
                <a:cs typeface="+mn-cs"/>
              </a:rPr>
            </a:br>
            <a:r>
              <a:rPr kumimoji="1" lang="en-US" altLang="ja-JP" sz="9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34" charset="-128"/>
                <a:cs typeface="+mn-cs"/>
              </a:rPr>
              <a:t>※</a:t>
            </a:r>
            <a:r>
              <a:rPr kumimoji="1" lang="ja-JP" altLang="en-US" sz="9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ベーシックプランのみのご利用の場合、記事制作用の打ち合わせナシ</a:t>
            </a:r>
          </a:p>
          <a:p>
            <a:pPr marL="0" marR="0" lvl="0" indent="0" algn="l" defTabSz="914400" rtl="0" eaLnBrk="1" fontAlgn="auto" latinLnBrk="0" hangingPunct="1">
              <a:spcBef>
                <a:spcPts val="0"/>
              </a:spcBef>
              <a:spcAft>
                <a:spcPts val="60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34" charset="-128"/>
                <a:cs typeface="+mn-cs"/>
              </a:rPr>
              <a:t>※</a:t>
            </a:r>
            <a:r>
              <a:rPr kumimoji="1" lang="ja-JP" altLang="en-US" sz="9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クライアントによる素材（プレスリリースやオウンドメディア情報、画像・動画</a:t>
            </a:r>
            <a:endParaRPr kumimoji="1" lang="en-US" altLang="ja-JP" sz="9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34" charset="-128"/>
              <a:cs typeface="+mn-cs"/>
            </a:endParaRPr>
          </a:p>
          <a:p>
            <a:pPr marL="0" marR="0" lvl="0" indent="0" algn="l" defTabSz="914400" rtl="0" eaLnBrk="1" fontAlgn="auto" latinLnBrk="0" hangingPunct="1">
              <a:spcBef>
                <a:spcPts val="0"/>
              </a:spcBef>
              <a:spcAft>
                <a:spcPts val="60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34" charset="-128"/>
                <a:cs typeface="+mn-cs"/>
              </a:rPr>
              <a:t>　素材など）から掲載希望情報の提供</a:t>
            </a:r>
          </a:p>
        </p:txBody>
      </p:sp>
      <p:sp>
        <p:nvSpPr>
          <p:cNvPr id="18" name="テキスト ボックス 17">
            <a:extLst>
              <a:ext uri="{FF2B5EF4-FFF2-40B4-BE49-F238E27FC236}">
                <a16:creationId xmlns:a16="http://schemas.microsoft.com/office/drawing/2014/main" id="{954BA18D-3C47-290B-4D50-524C0CCA72A8}"/>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376672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720EF-2001-ACD9-9FD9-48BB1CB58442}"/>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D9CDBB7F-03EC-138E-91B9-05B84E7310B9}"/>
              </a:ext>
            </a:extLst>
          </p:cNvPr>
          <p:cNvPicPr>
            <a:picLocks noChangeAspect="1"/>
          </p:cNvPicPr>
          <p:nvPr/>
        </p:nvPicPr>
        <p:blipFill>
          <a:blip r:embed="rId2"/>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98D3E278-0C6B-3066-9995-34F17A47A287}"/>
              </a:ext>
            </a:extLst>
          </p:cNvPr>
          <p:cNvPicPr>
            <a:picLocks noChangeAspect="1"/>
          </p:cNvPicPr>
          <p:nvPr/>
        </p:nvPicPr>
        <p:blipFill>
          <a:blip r:embed="rId3"/>
          <a:stretch>
            <a:fillRect/>
          </a:stretch>
        </p:blipFill>
        <p:spPr>
          <a:xfrm>
            <a:off x="182245" y="222421"/>
            <a:ext cx="1907811" cy="443348"/>
          </a:xfrm>
          <a:prstGeom prst="rect">
            <a:avLst/>
          </a:prstGeom>
        </p:spPr>
      </p:pic>
      <p:sp>
        <p:nvSpPr>
          <p:cNvPr id="5" name="円/楕円 4">
            <a:extLst>
              <a:ext uri="{FF2B5EF4-FFF2-40B4-BE49-F238E27FC236}">
                <a16:creationId xmlns:a16="http://schemas.microsoft.com/office/drawing/2014/main" id="{B3D011AC-0B45-58D1-AA1F-B95AB894C1D0}"/>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0DF0354F-67E2-F890-1D2B-0F242A2154A4}"/>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21CDA5F-6952-58FB-75C2-D0BEBBD3EA52}"/>
              </a:ext>
            </a:extLst>
          </p:cNvPr>
          <p:cNvSpPr txBox="1"/>
          <p:nvPr/>
        </p:nvSpPr>
        <p:spPr>
          <a:xfrm>
            <a:off x="659891" y="877005"/>
            <a:ext cx="10900738" cy="646331"/>
          </a:xfrm>
          <a:prstGeom prst="rect">
            <a:avLst/>
          </a:prstGeom>
          <a:noFill/>
        </p:spPr>
        <p:txBody>
          <a:bodyPr wrap="square" lIns="0" rIns="0" rtlCol="0">
            <a:spAutoFit/>
          </a:bodyPr>
          <a:lstStyle/>
          <a:p>
            <a:pPr algn="ctr">
              <a:spcAft>
                <a:spcPts val="600"/>
              </a:spcAft>
            </a:pPr>
            <a:r>
              <a:rPr lang="ja-JP" altLang="en-US" sz="3600" b="1" spc="600">
                <a:solidFill>
                  <a:srgbClr val="26547C"/>
                </a:solidFill>
                <a:latin typeface="Yu Gothic" panose="020B0400000000000000" pitchFamily="34" charset="-128"/>
                <a:ea typeface="Yu Gothic" panose="020B0400000000000000" pitchFamily="34" charset="-128"/>
              </a:rPr>
              <a:t>会社概要</a:t>
            </a:r>
            <a:endParaRPr lang="en-US" altLang="ja-JP" sz="3600" b="1" spc="600" dirty="0">
              <a:solidFill>
                <a:srgbClr val="26547C"/>
              </a:solidFill>
              <a:latin typeface="Yu Gothic" panose="020B0400000000000000" pitchFamily="34" charset="-128"/>
              <a:ea typeface="Yu Gothic" panose="020B0400000000000000" pitchFamily="34" charset="-128"/>
            </a:endParaRPr>
          </a:p>
        </p:txBody>
      </p:sp>
      <p:graphicFrame>
        <p:nvGraphicFramePr>
          <p:cNvPr id="4" name="Google Shape;437;p14">
            <a:extLst>
              <a:ext uri="{FF2B5EF4-FFF2-40B4-BE49-F238E27FC236}">
                <a16:creationId xmlns:a16="http://schemas.microsoft.com/office/drawing/2014/main" id="{E8A756F2-F170-5038-1C49-5362751B8844}"/>
              </a:ext>
            </a:extLst>
          </p:cNvPr>
          <p:cNvGraphicFramePr/>
          <p:nvPr>
            <p:extLst>
              <p:ext uri="{D42A27DB-BD31-4B8C-83A1-F6EECF244321}">
                <p14:modId xmlns:p14="http://schemas.microsoft.com/office/powerpoint/2010/main" val="3255056797"/>
              </p:ext>
            </p:extLst>
          </p:nvPr>
        </p:nvGraphicFramePr>
        <p:xfrm>
          <a:off x="772160" y="1654573"/>
          <a:ext cx="4584700" cy="4777925"/>
        </p:xfrm>
        <a:graphic>
          <a:graphicData uri="http://schemas.openxmlformats.org/drawingml/2006/table">
            <a:tbl>
              <a:tblPr>
                <a:noFill/>
              </a:tblPr>
              <a:tblGrid>
                <a:gridCol w="836225">
                  <a:extLst>
                    <a:ext uri="{9D8B030D-6E8A-4147-A177-3AD203B41FA5}">
                      <a16:colId xmlns:a16="http://schemas.microsoft.com/office/drawing/2014/main" val="20000"/>
                    </a:ext>
                  </a:extLst>
                </a:gridCol>
                <a:gridCol w="3748475">
                  <a:extLst>
                    <a:ext uri="{9D8B030D-6E8A-4147-A177-3AD203B41FA5}">
                      <a16:colId xmlns:a16="http://schemas.microsoft.com/office/drawing/2014/main" val="20001"/>
                    </a:ext>
                  </a:extLst>
                </a:gridCol>
              </a:tblGrid>
              <a:tr h="313153">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会社名</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株式会社UPDATER</a:t>
                      </a:r>
                      <a:endParaRPr sz="1400" b="0" i="0" u="none" strike="noStrike" cap="none" dirty="0">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63187">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設立</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2011年5月</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1204196">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事業内容</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独自の特許ブロックチェーン技術を活用し、法人・個人向けにSXサービスを提供。主要事業として </a:t>
                      </a:r>
                      <a:endParaRPr sz="1400" b="0" i="0" u="none" strike="noStrike" cap="none" dirty="0">
                        <a:latin typeface="Yu Gothic Medium" panose="020B0400000000000000" pitchFamily="34" charset="-128"/>
                        <a:ea typeface="Yu Gothic Medium" panose="020B0400000000000000" pitchFamily="34" charset="-128"/>
                      </a:endParaRPr>
                    </a:p>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「みんな電力」（脱炭素領域・再生可能エネルギー事業）</a:t>
                      </a:r>
                      <a:endParaRPr sz="1400" b="0" i="0" u="none" strike="noStrike" cap="none" dirty="0">
                        <a:latin typeface="Yu Gothic Medium" panose="020B0400000000000000" pitchFamily="34" charset="-128"/>
                        <a:ea typeface="Yu Gothic Medium" panose="020B0400000000000000" pitchFamily="34" charset="-128"/>
                      </a:endParaRPr>
                    </a:p>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「みんなワークス」（ウェルビーイング領域・環境改善事業)</a:t>
                      </a:r>
                      <a:endParaRPr sz="1400" b="0" i="0" u="none" strike="noStrike" cap="none" dirty="0">
                        <a:latin typeface="Yu Gothic Medium" panose="020B0400000000000000" pitchFamily="34" charset="-128"/>
                        <a:ea typeface="Yu Gothic Medium" panose="020B0400000000000000" pitchFamily="34" charset="-128"/>
                      </a:endParaRPr>
                    </a:p>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「TADORi」（顔の見えるライフスタイル事業）他</a:t>
                      </a:r>
                      <a:endParaRPr sz="1400" b="0" i="0" u="none" strike="noStrike" cap="none" dirty="0">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r h="319018">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代表取締役</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大石英司</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3"/>
                  </a:ext>
                </a:extLst>
              </a:tr>
              <a:tr h="569808">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従業員数</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a:ea typeface="Yu Gothic Medium"/>
                          <a:cs typeface="Noto Sans JP"/>
                          <a:sym typeface="Noto Sans JP"/>
                        </a:rPr>
                        <a:t>98名（派遣除く）　</a:t>
                      </a:r>
                      <a:br>
                        <a:rPr lang="ja-JP" sz="1000" b="0" i="0" u="none" strike="noStrike" cap="none" dirty="0">
                          <a:solidFill>
                            <a:srgbClr val="000000"/>
                          </a:solidFill>
                          <a:latin typeface="Yu Gothic Medium"/>
                          <a:ea typeface="Yu Gothic Medium"/>
                          <a:cs typeface="Noto Sans JP"/>
                          <a:sym typeface="Noto Sans JP"/>
                        </a:rPr>
                      </a:br>
                      <a:r>
                        <a:rPr lang="ja-JP" sz="1000" b="0" i="0" u="none" strike="noStrike" cap="none">
                          <a:solidFill>
                            <a:schemeClr val="dk1"/>
                          </a:solidFill>
                          <a:latin typeface="Yu Gothic Medium"/>
                          <a:ea typeface="Yu Gothic Medium"/>
                          <a:cs typeface="Noto Sans JP"/>
                          <a:sym typeface="Noto Sans JP"/>
                        </a:rPr>
                        <a:t>※ 2025年3月31日現在</a:t>
                      </a:r>
                      <a:endParaRPr sz="1400" b="0" i="0" u="none" strike="noStrike" cap="none">
                        <a:latin typeface="Yu Gothic Medium"/>
                        <a:ea typeface="Yu Gothic Medium"/>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4"/>
                  </a:ext>
                </a:extLst>
              </a:tr>
              <a:tr h="559695">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資本金</a:t>
                      </a:r>
                      <a:endParaRPr sz="1400" b="0" i="0" u="none" strike="noStrike" cap="none">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en-US" altLang="zh-TW"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1</a:t>
                      </a:r>
                      <a:r>
                        <a:rPr lang="zh-TW" altLang="en-US"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億円（資本準備金 </a:t>
                      </a:r>
                      <a:r>
                        <a:rPr lang="en-US" altLang="zh-TW"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1</a:t>
                      </a:r>
                      <a:r>
                        <a:rPr lang="zh-TW" altLang="en-US"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億</a:t>
                      </a:r>
                      <a:r>
                        <a:rPr lang="en-US" altLang="zh-TW"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4,391</a:t>
                      </a:r>
                      <a:r>
                        <a:rPr lang="zh-TW" altLang="en-US"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万</a:t>
                      </a:r>
                      <a:r>
                        <a:rPr lang="en-US" altLang="zh-TW"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4</a:t>
                      </a:r>
                      <a:r>
                        <a:rPr lang="zh-TW" altLang="en-US"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千円）</a:t>
                      </a:r>
                      <a:endParaRPr lang="ja-JP" altLang="en-US"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endParaRPr>
                    </a:p>
                    <a:p>
                      <a:pPr marL="0" marR="0" lvl="0" indent="0" algn="l" rtl="0">
                        <a:lnSpc>
                          <a:spcPct val="130000"/>
                        </a:lnSpc>
                        <a:spcBef>
                          <a:spcPts val="0"/>
                        </a:spcBef>
                        <a:spcAft>
                          <a:spcPts val="0"/>
                        </a:spcAft>
                        <a:buClr>
                          <a:srgbClr val="000000"/>
                        </a:buClr>
                        <a:buSzPts val="1000"/>
                        <a:buFont typeface="Arial"/>
                        <a:buNone/>
                      </a:pPr>
                      <a:r>
                        <a:rPr lang="en-US" altLang="ja-JP"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 2025</a:t>
                      </a:r>
                      <a:r>
                        <a:rPr lang="ja-JP" altLang="en-US"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年</a:t>
                      </a:r>
                      <a:r>
                        <a:rPr lang="en-US" altLang="ja-JP"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8</a:t>
                      </a:r>
                      <a:r>
                        <a:rPr lang="ja-JP" altLang="en-US"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月</a:t>
                      </a:r>
                      <a:r>
                        <a:rPr lang="en-US" altLang="ja-JP"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31</a:t>
                      </a:r>
                      <a:r>
                        <a:rPr lang="ja-JP" altLang="en-US" sz="1000" b="0" i="0" u="none" strike="noStrike" cap="none">
                          <a:solidFill>
                            <a:schemeClr val="dk1"/>
                          </a:solidFill>
                          <a:latin typeface="Yu Gothic Medium" panose="020B0400000000000000" pitchFamily="34" charset="-128"/>
                          <a:ea typeface="Yu Gothic Medium" panose="020B0400000000000000" pitchFamily="34" charset="-128"/>
                          <a:cs typeface="Noto Sans JP"/>
                          <a:sym typeface="Noto Sans JP"/>
                        </a:rPr>
                        <a:t>日現在</a:t>
                      </a:r>
                      <a:endParaRPr lang="ja-JP" altLang="en-US"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5"/>
                  </a:ext>
                </a:extLst>
              </a:tr>
              <a:tr h="1448868">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主な株主</a:t>
                      </a:r>
                      <a:endParaRPr sz="1400" b="0" i="0" u="none" strike="noStrike" cap="none" dirty="0">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rgbClr val="000000"/>
                        </a:buClr>
                        <a:buSzPts val="1000"/>
                        <a:buFont typeface="Arial"/>
                        <a:buNone/>
                      </a:pPr>
                      <a:r>
                        <a:rPr lang="ja-JP" sz="1000" b="0" i="0" u="none" strike="noStrike" cap="none" dirty="0">
                          <a:solidFill>
                            <a:schemeClr val="dk1"/>
                          </a:solidFill>
                          <a:latin typeface="Yu Gothic Medium" panose="020B0400000000000000" pitchFamily="34" charset="-128"/>
                          <a:ea typeface="Yu Gothic Medium" panose="020B0400000000000000" pitchFamily="34" charset="-128"/>
                          <a:cs typeface="Noto Sans JP"/>
                          <a:sym typeface="Noto Sans JP"/>
                        </a:rPr>
                        <a:t>大石英司、SMBCベンチャーキャピタル、みずほキャピタル、MTパートナーズ、TBSホールディングス、SBIインベストメント、セガサミーホールディングス、丸井グループ、電通、ディップ、TIS、ヒューリックスタートアップ、プロトベンチャーズ、SuMi TRUSTイノベーションファンド、W fund、進和テック、TMキャピタル、MC&amp;C投資事業有限責任組合</a:t>
                      </a:r>
                      <a:endParaRPr sz="1400" b="0" i="0" u="none" strike="noStrike" cap="none" dirty="0">
                        <a:latin typeface="Yu Gothic Medium" panose="020B0400000000000000" pitchFamily="34" charset="-128"/>
                        <a:ea typeface="Yu Gothic Medium" panose="020B0400000000000000" pitchFamily="34" charset="-128"/>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7" name="Google Shape;439;p14" descr="床, テーブル, 屋内, 部屋 が含まれている画像&#10;&#10;AI によって生成されたコンテンツは間違っている可能性があります。">
            <a:extLst>
              <a:ext uri="{FF2B5EF4-FFF2-40B4-BE49-F238E27FC236}">
                <a16:creationId xmlns:a16="http://schemas.microsoft.com/office/drawing/2014/main" id="{D0B38AB5-C9AF-8B24-CC53-F5915BC636B6}"/>
              </a:ext>
            </a:extLst>
          </p:cNvPr>
          <p:cNvPicPr preferRelativeResize="0"/>
          <p:nvPr/>
        </p:nvPicPr>
        <p:blipFill rotWithShape="1">
          <a:blip r:embed="rId4">
            <a:alphaModFix/>
          </a:blip>
          <a:srcRect t="16937" b="25857"/>
          <a:stretch/>
        </p:blipFill>
        <p:spPr>
          <a:xfrm>
            <a:off x="6096000" y="1844675"/>
            <a:ext cx="5545138" cy="2113867"/>
          </a:xfrm>
          <a:prstGeom prst="roundRect">
            <a:avLst>
              <a:gd name="adj" fmla="val 4451"/>
            </a:avLst>
          </a:prstGeom>
          <a:noFill/>
          <a:ln>
            <a:noFill/>
          </a:ln>
        </p:spPr>
      </p:pic>
      <p:pic>
        <p:nvPicPr>
          <p:cNvPr id="8" name="Google Shape;440;p14" descr="モダンなバスルーム&#10;&#10;AI によって生成されたコンテンツは間違っている可能性があります。">
            <a:extLst>
              <a:ext uri="{FF2B5EF4-FFF2-40B4-BE49-F238E27FC236}">
                <a16:creationId xmlns:a16="http://schemas.microsoft.com/office/drawing/2014/main" id="{AF44E2E7-8EA6-69D9-843A-9482871A5412}"/>
              </a:ext>
            </a:extLst>
          </p:cNvPr>
          <p:cNvPicPr preferRelativeResize="0"/>
          <p:nvPr/>
        </p:nvPicPr>
        <p:blipFill rotWithShape="1">
          <a:blip r:embed="rId5">
            <a:alphaModFix/>
          </a:blip>
          <a:srcRect t="25791" b="17002"/>
          <a:stretch/>
        </p:blipFill>
        <p:spPr>
          <a:xfrm>
            <a:off x="6095998" y="4159933"/>
            <a:ext cx="5545139" cy="2113867"/>
          </a:xfrm>
          <a:prstGeom prst="roundRect">
            <a:avLst>
              <a:gd name="adj" fmla="val 4620"/>
            </a:avLst>
          </a:prstGeom>
          <a:noFill/>
          <a:ln>
            <a:noFill/>
          </a:ln>
        </p:spPr>
      </p:pic>
    </p:spTree>
    <p:extLst>
      <p:ext uri="{BB962C8B-B14F-4D97-AF65-F5344CB8AC3E}">
        <p14:creationId xmlns:p14="http://schemas.microsoft.com/office/powerpoint/2010/main" val="65536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03BDB-A166-BB14-AECF-358B22121613}"/>
            </a:ext>
          </a:extLst>
        </p:cNvPr>
        <p:cNvGrpSpPr/>
        <p:nvPr/>
      </p:nvGrpSpPr>
      <p:grpSpPr>
        <a:xfrm>
          <a:off x="0" y="0"/>
          <a:ext cx="0" cy="0"/>
          <a:chOff x="0" y="0"/>
          <a:chExt cx="0" cy="0"/>
        </a:xfrm>
      </p:grpSpPr>
      <p:pic>
        <p:nvPicPr>
          <p:cNvPr id="11" name="図 10" descr="アイコン&#10;&#10;AI 生成コンテンツは誤りを含む可能性があります。">
            <a:extLst>
              <a:ext uri="{FF2B5EF4-FFF2-40B4-BE49-F238E27FC236}">
                <a16:creationId xmlns:a16="http://schemas.microsoft.com/office/drawing/2014/main" id="{9945212A-FB0F-10B7-A5EC-7BF3554D2B97}"/>
              </a:ext>
            </a:extLst>
          </p:cNvPr>
          <p:cNvPicPr>
            <a:picLocks noChangeAspect="1"/>
          </p:cNvPicPr>
          <p:nvPr/>
        </p:nvPicPr>
        <p:blipFill>
          <a:blip r:embed="rId2"/>
          <a:stretch>
            <a:fillRect/>
          </a:stretch>
        </p:blipFill>
        <p:spPr>
          <a:xfrm>
            <a:off x="2870397" y="709310"/>
            <a:ext cx="6378181" cy="1482198"/>
          </a:xfrm>
          <a:prstGeom prst="rect">
            <a:avLst/>
          </a:prstGeom>
        </p:spPr>
      </p:pic>
      <p:sp>
        <p:nvSpPr>
          <p:cNvPr id="2" name="テキスト ボックス 1">
            <a:extLst>
              <a:ext uri="{FF2B5EF4-FFF2-40B4-BE49-F238E27FC236}">
                <a16:creationId xmlns:a16="http://schemas.microsoft.com/office/drawing/2014/main" id="{3632F853-D850-D066-27C6-DBCFD7259E14}"/>
              </a:ext>
            </a:extLst>
          </p:cNvPr>
          <p:cNvSpPr txBox="1"/>
          <p:nvPr/>
        </p:nvSpPr>
        <p:spPr>
          <a:xfrm>
            <a:off x="1322614" y="2618133"/>
            <a:ext cx="9715499" cy="1938992"/>
          </a:xfrm>
          <a:prstGeom prst="rect">
            <a:avLst/>
          </a:prstGeom>
          <a:noFill/>
        </p:spPr>
        <p:txBody>
          <a:bodyPr wrap="square" rtlCol="0">
            <a:spAutoFit/>
          </a:bodyPr>
          <a:lstStyle/>
          <a:p>
            <a:pPr algn="ctr"/>
            <a:r>
              <a:rPr lang="ja-JP" altLang="en-US" sz="4000" b="1">
                <a:solidFill>
                  <a:srgbClr val="26547C"/>
                </a:solidFill>
                <a:latin typeface="Yu Gothic" panose="020B0400000000000000" pitchFamily="34" charset="-128"/>
                <a:ea typeface="Yu Gothic" panose="020B0400000000000000" pitchFamily="34" charset="-128"/>
              </a:rPr>
              <a:t>ご不明・ご相談がございましたら</a:t>
            </a:r>
          </a:p>
          <a:p>
            <a:pPr algn="ctr"/>
            <a:r>
              <a:rPr lang="ja-JP" altLang="en-US" sz="4000" b="1">
                <a:solidFill>
                  <a:srgbClr val="26547C"/>
                </a:solidFill>
                <a:latin typeface="Yu Gothic" panose="020B0400000000000000" pitchFamily="34" charset="-128"/>
                <a:ea typeface="Yu Gothic" panose="020B0400000000000000" pitchFamily="34" charset="-128"/>
              </a:rPr>
              <a:t>お気軽にお問い合わせください。</a:t>
            </a:r>
          </a:p>
          <a:p>
            <a:pPr algn="ctr"/>
            <a:endParaRPr lang="en-US" altLang="ja-JP" sz="1600" dirty="0">
              <a:solidFill>
                <a:srgbClr val="26547C"/>
              </a:solidFill>
              <a:latin typeface="Yu Gothic Medium" panose="020B0400000000000000" pitchFamily="34" charset="-128"/>
              <a:ea typeface="Yu Gothic Medium" panose="020B0400000000000000" pitchFamily="34" charset="-128"/>
            </a:endParaRPr>
          </a:p>
          <a:p>
            <a:pPr algn="ctr"/>
            <a:r>
              <a:rPr lang="ja-JP" altLang="en-US" sz="2400">
                <a:solidFill>
                  <a:schemeClr val="tx1">
                    <a:lumMod val="75000"/>
                    <a:lumOff val="25000"/>
                  </a:schemeClr>
                </a:solidFill>
                <a:latin typeface="Yu Gothic Medium" panose="020B0400000000000000" pitchFamily="34" charset="-128"/>
                <a:ea typeface="Yu Gothic Medium" panose="020B0400000000000000" pitchFamily="34" charset="-128"/>
              </a:rPr>
              <a:t>株式会社</a:t>
            </a:r>
            <a:r>
              <a:rPr lang="en" altLang="ja-JP" sz="2400" dirty="0">
                <a:solidFill>
                  <a:schemeClr val="tx1">
                    <a:lumMod val="75000"/>
                    <a:lumOff val="25000"/>
                  </a:schemeClr>
                </a:solidFill>
                <a:latin typeface="Yu Gothic Medium" panose="020B0400000000000000" pitchFamily="34" charset="-128"/>
                <a:ea typeface="Yu Gothic Medium" panose="020B0400000000000000" pitchFamily="34" charset="-128"/>
              </a:rPr>
              <a:t>UPDATER</a:t>
            </a:r>
            <a:r>
              <a:rPr lang="ja-JP" altLang="en" sz="2400">
                <a:solidFill>
                  <a:schemeClr val="tx1">
                    <a:lumMod val="75000"/>
                    <a:lumOff val="25000"/>
                  </a:schemeClr>
                </a:solidFill>
                <a:latin typeface="Yu Gothic Medium" panose="020B0400000000000000" pitchFamily="34" charset="-128"/>
                <a:ea typeface="Yu Gothic Medium" panose="020B0400000000000000" pitchFamily="34" charset="-128"/>
              </a:rPr>
              <a:t>　</a:t>
            </a:r>
            <a:r>
              <a:rPr lang="ja-JP" altLang="en-US" sz="2400">
                <a:solidFill>
                  <a:schemeClr val="tx1">
                    <a:lumMod val="75000"/>
                    <a:lumOff val="25000"/>
                  </a:schemeClr>
                </a:solidFill>
                <a:latin typeface="Yu Gothic Medium" panose="020B0400000000000000" pitchFamily="34" charset="-128"/>
                <a:ea typeface="Yu Gothic Medium" panose="020B0400000000000000" pitchFamily="34" charset="-128"/>
              </a:rPr>
              <a:t>みんな</a:t>
            </a:r>
            <a:r>
              <a:rPr lang="en" altLang="ja-JP" sz="2400" dirty="0">
                <a:solidFill>
                  <a:schemeClr val="tx1">
                    <a:lumMod val="75000"/>
                    <a:lumOff val="25000"/>
                  </a:schemeClr>
                </a:solidFill>
                <a:latin typeface="Yu Gothic Medium" panose="020B0400000000000000" pitchFamily="34" charset="-128"/>
                <a:ea typeface="Yu Gothic Medium" panose="020B0400000000000000" pitchFamily="34" charset="-128"/>
              </a:rPr>
              <a:t>SX for Biz</a:t>
            </a:r>
          </a:p>
        </p:txBody>
      </p:sp>
      <p:sp>
        <p:nvSpPr>
          <p:cNvPr id="5" name="角丸四角形 4">
            <a:extLst>
              <a:ext uri="{FF2B5EF4-FFF2-40B4-BE49-F238E27FC236}">
                <a16:creationId xmlns:a16="http://schemas.microsoft.com/office/drawing/2014/main" id="{97986EC8-72B7-5891-CC1D-1D495FD4065B}"/>
              </a:ext>
            </a:extLst>
          </p:cNvPr>
          <p:cNvSpPr/>
          <p:nvPr/>
        </p:nvSpPr>
        <p:spPr>
          <a:xfrm>
            <a:off x="4212771" y="4963885"/>
            <a:ext cx="3600000" cy="7200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a:latin typeface="Yu Gothic" panose="020B0400000000000000" pitchFamily="34" charset="-128"/>
                <a:ea typeface="Yu Gothic" panose="020B0400000000000000" pitchFamily="34" charset="-128"/>
              </a:rPr>
              <a:t>✉️ </a:t>
            </a:r>
            <a:r>
              <a:rPr lang="en" altLang="ja-JP" sz="2000" b="1" dirty="0">
                <a:latin typeface="Yu Gothic" panose="020B0400000000000000" pitchFamily="34" charset="-128"/>
                <a:ea typeface="Yu Gothic" panose="020B0400000000000000" pitchFamily="34" charset="-128"/>
              </a:rPr>
              <a:t>SX</a:t>
            </a:r>
            <a:r>
              <a:rPr lang="ja-JP" altLang="en" sz="2000" b="1">
                <a:latin typeface="Yu Gothic" panose="020B0400000000000000" pitchFamily="34" charset="-128"/>
                <a:ea typeface="Yu Gothic" panose="020B0400000000000000" pitchFamily="34" charset="-128"/>
              </a:rPr>
              <a:t>＠</a:t>
            </a:r>
            <a:r>
              <a:rPr lang="en" altLang="ja-JP" sz="2000" b="1" dirty="0" err="1">
                <a:latin typeface="Yu Gothic" panose="020B0400000000000000" pitchFamily="34" charset="-128"/>
                <a:ea typeface="Yu Gothic" panose="020B0400000000000000" pitchFamily="34" charset="-128"/>
              </a:rPr>
              <a:t>minden.co.jp</a:t>
            </a:r>
            <a:endParaRPr lang="ja-JP" altLang="en-US" sz="2000" b="1">
              <a:latin typeface="Yu Gothic" panose="020B0400000000000000" pitchFamily="34" charset="-128"/>
              <a:ea typeface="Yu Gothic" panose="020B0400000000000000" pitchFamily="34" charset="-128"/>
            </a:endParaRPr>
          </a:p>
        </p:txBody>
      </p:sp>
      <p:sp>
        <p:nvSpPr>
          <p:cNvPr id="6" name="円/楕円 5">
            <a:extLst>
              <a:ext uri="{FF2B5EF4-FFF2-40B4-BE49-F238E27FC236}">
                <a16:creationId xmlns:a16="http://schemas.microsoft.com/office/drawing/2014/main" id="{691F4D8B-06F1-FEF3-714C-585C83342868}"/>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174FDCF7-DE8A-1CE2-BD53-CF99F5188E37}"/>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8" name="図 7" descr="アイコン が含まれている画像&#10;&#10;AI 生成コンテンツは誤りを含む可能性があります。">
            <a:extLst>
              <a:ext uri="{FF2B5EF4-FFF2-40B4-BE49-F238E27FC236}">
                <a16:creationId xmlns:a16="http://schemas.microsoft.com/office/drawing/2014/main" id="{70C0FB40-9920-0513-45C0-91807DD81205}"/>
              </a:ext>
            </a:extLst>
          </p:cNvPr>
          <p:cNvPicPr>
            <a:picLocks noChangeAspect="1"/>
          </p:cNvPicPr>
          <p:nvPr/>
        </p:nvPicPr>
        <p:blipFill>
          <a:blip r:embed="rId3"/>
          <a:stretch>
            <a:fillRect/>
          </a:stretch>
        </p:blipFill>
        <p:spPr>
          <a:xfrm>
            <a:off x="4860251" y="6099589"/>
            <a:ext cx="2471497" cy="617874"/>
          </a:xfrm>
          <a:prstGeom prst="rect">
            <a:avLst/>
          </a:prstGeom>
        </p:spPr>
      </p:pic>
    </p:spTree>
    <p:extLst>
      <p:ext uri="{BB962C8B-B14F-4D97-AF65-F5344CB8AC3E}">
        <p14:creationId xmlns:p14="http://schemas.microsoft.com/office/powerpoint/2010/main" val="160190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47554-8302-C622-C39E-5F33DDD95B7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46F166F-0679-EEE8-F8B5-FC575BB58034}"/>
              </a:ext>
            </a:extLst>
          </p:cNvPr>
          <p:cNvSpPr txBox="1">
            <a:spLocks/>
          </p:cNvSpPr>
          <p:nvPr/>
        </p:nvSpPr>
        <p:spPr>
          <a:xfrm>
            <a:off x="4480044" y="2312942"/>
            <a:ext cx="3240000" cy="3724096"/>
          </a:xfrm>
          <a:prstGeom prst="rect">
            <a:avLst/>
          </a:prstGeom>
          <a:noFill/>
        </p:spPr>
        <p:txBody>
          <a:bodyPr wrap="square" rtlCol="0">
            <a:spAutoFit/>
          </a:bodyPr>
          <a:lstStyle/>
          <a:p>
            <a:r>
              <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02  </a:t>
            </a:r>
            <a:r>
              <a:rPr lang="ja-JP" altLang="en-US" sz="2000" b="1" spc="-300">
                <a:solidFill>
                  <a:schemeClr val="tx1">
                    <a:lumMod val="75000"/>
                    <a:lumOff val="25000"/>
                  </a:schemeClr>
                </a:solidFill>
                <a:latin typeface="Yu Gothic" panose="020B0400000000000000" pitchFamily="34" charset="-128"/>
                <a:ea typeface="Yu Gothic" panose="020B0400000000000000" pitchFamily="34" charset="-128"/>
              </a:rPr>
              <a:t>企業の声を社会へ届ける場</a:t>
            </a: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ja-JP" altLang="en-US" sz="1200">
              <a:solidFill>
                <a:schemeClr val="tx1">
                  <a:lumMod val="75000"/>
                  <a:lumOff val="25000"/>
                </a:schemeClr>
              </a:solidFill>
            </a:endParaRPr>
          </a:p>
          <a:p>
            <a:endParaRPr lang="ja-JP" altLang="en-US" sz="1200">
              <a:solidFill>
                <a:schemeClr val="tx1">
                  <a:lumMod val="75000"/>
                  <a:lumOff val="25000"/>
                </a:schemeClr>
              </a:solidFill>
            </a:endParaRPr>
          </a:p>
          <a:p>
            <a:endParaRPr lang="ja-JP" altLang="en-US" sz="1200">
              <a:solidFill>
                <a:schemeClr val="tx1">
                  <a:lumMod val="75000"/>
                  <a:lumOff val="25000"/>
                </a:schemeClr>
              </a:solidFill>
            </a:endParaRPr>
          </a:p>
          <a:p>
            <a:r>
              <a:rPr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みんな</a:t>
            </a:r>
            <a:r>
              <a:rPr lang="en"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は情報を読むだけでなく、企業自身が自らの取り組みを発信できるプラットフォームです。自社の挑戦や成果を広く社会に伝えることで、新たなつながりを生み出します。</a:t>
            </a:r>
          </a:p>
        </p:txBody>
      </p:sp>
      <p:pic>
        <p:nvPicPr>
          <p:cNvPr id="20" name="グラフィックス 19" descr="メガホン 1 単色塗りつぶし">
            <a:extLst>
              <a:ext uri="{FF2B5EF4-FFF2-40B4-BE49-F238E27FC236}">
                <a16:creationId xmlns:a16="http://schemas.microsoft.com/office/drawing/2014/main" id="{7746B3DD-85ED-C2DD-3412-BB9D61839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59488" y="2961706"/>
            <a:ext cx="1800000" cy="1800000"/>
          </a:xfrm>
          <a:prstGeom prst="rect">
            <a:avLst/>
          </a:prstGeom>
        </p:spPr>
      </p:pic>
      <p:sp>
        <p:nvSpPr>
          <p:cNvPr id="13" name="円/楕円 12">
            <a:extLst>
              <a:ext uri="{FF2B5EF4-FFF2-40B4-BE49-F238E27FC236}">
                <a16:creationId xmlns:a16="http://schemas.microsoft.com/office/drawing/2014/main" id="{A7FE153C-2B91-74FE-396E-6E4C068BD46A}"/>
              </a:ext>
            </a:extLst>
          </p:cNvPr>
          <p:cNvSpPr/>
          <p:nvPr/>
        </p:nvSpPr>
        <p:spPr>
          <a:xfrm>
            <a:off x="5086193" y="2890156"/>
            <a:ext cx="1943100" cy="19431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5971770-2815-EB71-9CDD-419CDDE7D8E8}"/>
              </a:ext>
            </a:extLst>
          </p:cNvPr>
          <p:cNvSpPr txBox="1"/>
          <p:nvPr/>
        </p:nvSpPr>
        <p:spPr>
          <a:xfrm>
            <a:off x="845458" y="2312942"/>
            <a:ext cx="3240000" cy="3724096"/>
          </a:xfrm>
          <a:prstGeom prst="rect">
            <a:avLst/>
          </a:prstGeom>
          <a:noFill/>
        </p:spPr>
        <p:txBody>
          <a:bodyPr wrap="square" rtlCol="0">
            <a:spAutoFit/>
          </a:bodyPr>
          <a:lstStyle/>
          <a:p>
            <a:r>
              <a:rPr kumimoji="1"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01  </a:t>
            </a:r>
            <a:r>
              <a:rPr kumimoji="1" lang="ja-JP" altLang="en-US" sz="2000" b="1">
                <a:solidFill>
                  <a:schemeClr val="tx1">
                    <a:lumMod val="75000"/>
                    <a:lumOff val="25000"/>
                  </a:schemeClr>
                </a:solidFill>
                <a:latin typeface="Yu Gothic" panose="020B0400000000000000" pitchFamily="34" charset="-128"/>
                <a:ea typeface="Yu Gothic" panose="020B0400000000000000" pitchFamily="34" charset="-128"/>
              </a:rPr>
              <a:t>信頼できる情報発信</a:t>
            </a:r>
            <a:endParaRPr kumimoji="1"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endParaRPr lang="en-US" altLang="ja-JP" sz="1200" dirty="0">
              <a:solidFill>
                <a:schemeClr val="tx1">
                  <a:lumMod val="75000"/>
                  <a:lumOff val="25000"/>
                </a:schemeClr>
              </a:solidFill>
            </a:endParaRPr>
          </a:p>
          <a:p>
            <a:endParaRPr kumimoji="1"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kumimoji="1"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kumimoji="1"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kumimoji="1"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kumimoji="1"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kumimoji="1" lang="ja-JP" altLang="en-US" sz="1200">
              <a:solidFill>
                <a:schemeClr val="tx1">
                  <a:lumMod val="75000"/>
                  <a:lumOff val="25000"/>
                </a:schemeClr>
              </a:solidFill>
            </a:endParaRPr>
          </a:p>
          <a:p>
            <a:endParaRPr kumimoji="1" lang="ja-JP" altLang="en-US" sz="1200">
              <a:solidFill>
                <a:schemeClr val="tx1">
                  <a:lumMod val="75000"/>
                  <a:lumOff val="25000"/>
                </a:schemeClr>
              </a:solidFill>
            </a:endParaRPr>
          </a:p>
          <a:p>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サステナビリティの最新動向や企業事例を、公平で正確にお届けします。単なるニュースではなく、背景や課題、解決策まで掘り下げることで、担当者がすぐに活用できる知見へとつなげます。</a:t>
            </a:r>
          </a:p>
        </p:txBody>
      </p:sp>
      <p:sp>
        <p:nvSpPr>
          <p:cNvPr id="6" name="テキスト ボックス 5">
            <a:extLst>
              <a:ext uri="{FF2B5EF4-FFF2-40B4-BE49-F238E27FC236}">
                <a16:creationId xmlns:a16="http://schemas.microsoft.com/office/drawing/2014/main" id="{86674BD7-FB00-439E-5888-653F1E8FA06F}"/>
              </a:ext>
            </a:extLst>
          </p:cNvPr>
          <p:cNvSpPr txBox="1"/>
          <p:nvPr/>
        </p:nvSpPr>
        <p:spPr>
          <a:xfrm>
            <a:off x="8114631" y="2312942"/>
            <a:ext cx="3240000" cy="3724096"/>
          </a:xfrm>
          <a:prstGeom prst="rect">
            <a:avLst/>
          </a:prstGeom>
          <a:noFill/>
        </p:spPr>
        <p:txBody>
          <a:bodyPr wrap="square" lIns="90000" rtlCol="0">
            <a:spAutoFit/>
          </a:bodyPr>
          <a:lstStyle/>
          <a:p>
            <a:r>
              <a:rPr lang="en-US" altLang="ja-JP" sz="2000" b="1" spc="-150" dirty="0">
                <a:solidFill>
                  <a:schemeClr val="tx1">
                    <a:lumMod val="75000"/>
                    <a:lumOff val="25000"/>
                  </a:schemeClr>
                </a:solidFill>
                <a:latin typeface="Yu Gothic" panose="020B0400000000000000" pitchFamily="34" charset="-128"/>
                <a:ea typeface="Yu Gothic" panose="020B0400000000000000" pitchFamily="34" charset="-128"/>
              </a:rPr>
              <a:t>03  </a:t>
            </a:r>
            <a:r>
              <a:rPr lang="ja-JP" altLang="en-US" sz="1900" b="1" spc="-300">
                <a:solidFill>
                  <a:schemeClr val="tx1">
                    <a:lumMod val="75000"/>
                    <a:lumOff val="25000"/>
                  </a:schemeClr>
                </a:solidFill>
                <a:latin typeface="Yu Gothic" panose="020B0400000000000000" pitchFamily="34" charset="-128"/>
                <a:ea typeface="Yu Gothic" panose="020B0400000000000000" pitchFamily="34" charset="-128"/>
              </a:rPr>
              <a:t>行動につながるコミュニティ</a:t>
            </a: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en-US" altLang="ja-JP" sz="1200" dirty="0">
              <a:solidFill>
                <a:schemeClr val="tx1">
                  <a:lumMod val="75000"/>
                  <a:lumOff val="25000"/>
                </a:schemeClr>
              </a:solidFill>
            </a:endParaRPr>
          </a:p>
          <a:p>
            <a:endParaRPr lang="ja-JP" altLang="en-US" sz="1200">
              <a:solidFill>
                <a:schemeClr val="tx1">
                  <a:lumMod val="75000"/>
                  <a:lumOff val="25000"/>
                </a:schemeClr>
              </a:solidFill>
            </a:endParaRPr>
          </a:p>
          <a:p>
            <a:endParaRPr lang="ja-JP" altLang="en-US" sz="1200">
              <a:solidFill>
                <a:schemeClr val="tx1">
                  <a:lumMod val="75000"/>
                  <a:lumOff val="25000"/>
                </a:schemeClr>
              </a:solidFill>
            </a:endParaRPr>
          </a:p>
          <a:p>
            <a:endParaRPr lang="ja-JP" altLang="en-US" sz="1200">
              <a:solidFill>
                <a:schemeClr val="tx1">
                  <a:lumMod val="75000"/>
                  <a:lumOff val="25000"/>
                </a:schemeClr>
              </a:solidFill>
            </a:endParaRPr>
          </a:p>
          <a:p>
            <a:r>
              <a:rPr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ウェビナーや取材記事などを通じて、同じ課題意識を持つ企業や個人が出会い、共に学び合える環境を提供します。情報収集にとどまらず、「実践のきっかけ」が得られることが大きな強みです。</a:t>
            </a:r>
            <a:endPar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9" name="テキスト ボックス 8">
            <a:extLst>
              <a:ext uri="{FF2B5EF4-FFF2-40B4-BE49-F238E27FC236}">
                <a16:creationId xmlns:a16="http://schemas.microsoft.com/office/drawing/2014/main" id="{C742F2EE-8C8D-8447-0E7D-842BB091BCEF}"/>
              </a:ext>
            </a:extLst>
          </p:cNvPr>
          <p:cNvSpPr txBox="1"/>
          <p:nvPr/>
        </p:nvSpPr>
        <p:spPr>
          <a:xfrm>
            <a:off x="659891" y="1259501"/>
            <a:ext cx="10900738" cy="707886"/>
          </a:xfrm>
          <a:prstGeom prst="rect">
            <a:avLst/>
          </a:prstGeom>
          <a:noFill/>
        </p:spPr>
        <p:txBody>
          <a:bodyPr wrap="square" lIns="0" rIns="0" rtlCol="0">
            <a:spAutoFit/>
          </a:bodyPr>
          <a:lstStyle/>
          <a:p>
            <a:pPr algn="ctr">
              <a:spcAft>
                <a:spcPts val="2200"/>
              </a:spcAft>
            </a:pPr>
            <a:r>
              <a:rPr lang="ja-JP" altLang="en-US" sz="4000" b="1">
                <a:solidFill>
                  <a:srgbClr val="26547C"/>
                </a:solidFill>
                <a:latin typeface="Yu Gothic" panose="020B0400000000000000" pitchFamily="34" charset="-128"/>
                <a:ea typeface="Yu Gothic" panose="020B0400000000000000" pitchFamily="34" charset="-128"/>
              </a:rPr>
              <a:t>みんな</a:t>
            </a:r>
            <a:r>
              <a:rPr lang="en-US" altLang="ja-JP" sz="4000" b="1" dirty="0">
                <a:solidFill>
                  <a:srgbClr val="26547C"/>
                </a:solidFill>
                <a:latin typeface="Yu Gothic" panose="020B0400000000000000" pitchFamily="34" charset="-128"/>
                <a:ea typeface="Yu Gothic" panose="020B0400000000000000" pitchFamily="34" charset="-128"/>
              </a:rPr>
              <a:t>SX for Biz</a:t>
            </a:r>
            <a:r>
              <a:rPr lang="ja-JP" altLang="en-US" sz="4000" b="1">
                <a:solidFill>
                  <a:srgbClr val="26547C"/>
                </a:solidFill>
                <a:latin typeface="Yu Gothic" panose="020B0400000000000000" pitchFamily="34" charset="-128"/>
                <a:ea typeface="Yu Gothic" panose="020B0400000000000000" pitchFamily="34" charset="-128"/>
              </a:rPr>
              <a:t>が提供する３つの価値</a:t>
            </a:r>
            <a:endParaRPr kumimoji="1" lang="ja-JP" altLang="en-US" sz="4000" b="1">
              <a:solidFill>
                <a:srgbClr val="26547C"/>
              </a:solidFill>
              <a:latin typeface="Yu Gothic" panose="020B0400000000000000" pitchFamily="34" charset="-128"/>
              <a:ea typeface="Yu Gothic" panose="020B0400000000000000" pitchFamily="34" charset="-128"/>
            </a:endParaRPr>
          </a:p>
        </p:txBody>
      </p:sp>
      <p:pic>
        <p:nvPicPr>
          <p:cNvPr id="10" name="図 9" descr="アイコン が含まれている画像&#10;&#10;AI 生成コンテンツは誤りを含む可能性があります。">
            <a:extLst>
              <a:ext uri="{FF2B5EF4-FFF2-40B4-BE49-F238E27FC236}">
                <a16:creationId xmlns:a16="http://schemas.microsoft.com/office/drawing/2014/main" id="{1E0DC8EE-0FFC-0AAC-5AC1-F3540431F1BA}"/>
              </a:ext>
            </a:extLst>
          </p:cNvPr>
          <p:cNvPicPr>
            <a:picLocks noChangeAspect="1"/>
          </p:cNvPicPr>
          <p:nvPr/>
        </p:nvPicPr>
        <p:blipFill>
          <a:blip r:embed="rId4"/>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AC80E4DA-B712-CB2F-D5D3-57051A384931}"/>
              </a:ext>
            </a:extLst>
          </p:cNvPr>
          <p:cNvPicPr>
            <a:picLocks noChangeAspect="1"/>
          </p:cNvPicPr>
          <p:nvPr/>
        </p:nvPicPr>
        <p:blipFill>
          <a:blip r:embed="rId5"/>
          <a:stretch>
            <a:fillRect/>
          </a:stretch>
        </p:blipFill>
        <p:spPr>
          <a:xfrm>
            <a:off x="182245" y="222421"/>
            <a:ext cx="1907811" cy="443348"/>
          </a:xfrm>
          <a:prstGeom prst="rect">
            <a:avLst/>
          </a:prstGeom>
        </p:spPr>
      </p:pic>
      <p:sp>
        <p:nvSpPr>
          <p:cNvPr id="12" name="円/楕円 11">
            <a:extLst>
              <a:ext uri="{FF2B5EF4-FFF2-40B4-BE49-F238E27FC236}">
                <a16:creationId xmlns:a16="http://schemas.microsoft.com/office/drawing/2014/main" id="{42C433B8-4AE2-4E0D-E37A-799BF117FC28}"/>
              </a:ext>
            </a:extLst>
          </p:cNvPr>
          <p:cNvSpPr/>
          <p:nvPr/>
        </p:nvSpPr>
        <p:spPr>
          <a:xfrm>
            <a:off x="1493908" y="2890156"/>
            <a:ext cx="1943100" cy="19431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57865AF9-F81C-0F1E-0594-BFFE46841EFC}"/>
              </a:ext>
            </a:extLst>
          </p:cNvPr>
          <p:cNvSpPr/>
          <p:nvPr/>
        </p:nvSpPr>
        <p:spPr>
          <a:xfrm>
            <a:off x="8760122" y="2890156"/>
            <a:ext cx="1943100" cy="19431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417B460F-BB49-BAC5-29C7-64F11432135F}"/>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55371A08-2985-7421-D1EA-8D47D9151943}"/>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6" name="グラフィックス 15" descr="新聞 単色塗りつぶし">
            <a:extLst>
              <a:ext uri="{FF2B5EF4-FFF2-40B4-BE49-F238E27FC236}">
                <a16:creationId xmlns:a16="http://schemas.microsoft.com/office/drawing/2014/main" id="{23634BC5-72C5-2655-6E9D-31DE29608B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5458" y="2961706"/>
            <a:ext cx="1800000" cy="1800000"/>
          </a:xfrm>
          <a:prstGeom prst="rect">
            <a:avLst/>
          </a:prstGeom>
        </p:spPr>
      </p:pic>
      <p:pic>
        <p:nvPicPr>
          <p:cNvPr id="24" name="グラフィックス 23" descr="接続 単色塗りつぶし">
            <a:extLst>
              <a:ext uri="{FF2B5EF4-FFF2-40B4-BE49-F238E27FC236}">
                <a16:creationId xmlns:a16="http://schemas.microsoft.com/office/drawing/2014/main" id="{7F8247D0-23CB-77F7-AA79-698A91BE2B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6542" y="2961706"/>
            <a:ext cx="1800000" cy="1800000"/>
          </a:xfrm>
          <a:prstGeom prst="rect">
            <a:avLst/>
          </a:prstGeom>
        </p:spPr>
      </p:pic>
    </p:spTree>
    <p:extLst>
      <p:ext uri="{BB962C8B-B14F-4D97-AF65-F5344CB8AC3E}">
        <p14:creationId xmlns:p14="http://schemas.microsoft.com/office/powerpoint/2010/main" val="225641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D839-192A-2F02-85E5-AD58603996CA}"/>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39CEC576-1F28-652E-4978-6B424D5E1B84}"/>
              </a:ext>
            </a:extLst>
          </p:cNvPr>
          <p:cNvPicPr>
            <a:picLocks noChangeAspect="1"/>
          </p:cNvPicPr>
          <p:nvPr/>
        </p:nvPicPr>
        <p:blipFill>
          <a:blip r:embed="rId3"/>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553C3EA9-2D5E-DDC5-9C48-11EB4CA50901}"/>
              </a:ext>
            </a:extLst>
          </p:cNvPr>
          <p:cNvPicPr>
            <a:picLocks noChangeAspect="1"/>
          </p:cNvPicPr>
          <p:nvPr/>
        </p:nvPicPr>
        <p:blipFill>
          <a:blip r:embed="rId4"/>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D025ED67-6F5E-3C92-A8FE-CE7F29341D9D}"/>
              </a:ext>
            </a:extLst>
          </p:cNvPr>
          <p:cNvSpPr txBox="1"/>
          <p:nvPr/>
        </p:nvSpPr>
        <p:spPr>
          <a:xfrm>
            <a:off x="659891" y="877005"/>
            <a:ext cx="10900738" cy="1000274"/>
          </a:xfrm>
          <a:prstGeom prst="rect">
            <a:avLst/>
          </a:prstGeom>
          <a:noFill/>
        </p:spPr>
        <p:txBody>
          <a:bodyPr wrap="square" lIns="0" rIns="0" rtlCol="0">
            <a:spAutoFit/>
          </a:bodyPr>
          <a:lstStyle/>
          <a:p>
            <a:pPr algn="ctr">
              <a:spcAft>
                <a:spcPts val="600"/>
              </a:spcAft>
            </a:pPr>
            <a:r>
              <a:rPr lang="ja-JP" altLang="en-US" sz="3600" b="1" spc="600">
                <a:solidFill>
                  <a:srgbClr val="26547C"/>
                </a:solidFill>
                <a:latin typeface="Yu Gothic" panose="020B0400000000000000" pitchFamily="34" charset="-128"/>
                <a:ea typeface="Yu Gothic" panose="020B0400000000000000" pitchFamily="34" charset="-128"/>
              </a:rPr>
              <a:t>会員基盤</a:t>
            </a:r>
            <a:endParaRPr lang="en-US" altLang="ja-JP" sz="3600" b="1" spc="600" dirty="0">
              <a:solidFill>
                <a:srgbClr val="26547C"/>
              </a:solidFill>
              <a:latin typeface="Yu Gothic" panose="020B0400000000000000" pitchFamily="34" charset="-128"/>
              <a:ea typeface="Yu Gothic" panose="020B0400000000000000" pitchFamily="34" charset="-128"/>
            </a:endParaRPr>
          </a:p>
          <a:p>
            <a:pPr algn="ctr">
              <a:spcAft>
                <a:spcPts val="600"/>
              </a:spcAft>
            </a:pPr>
            <a:r>
              <a:rPr lang="ja-JP" altLang="en-US" sz="1600">
                <a:latin typeface="Yu Gothic" panose="020B0400000000000000" pitchFamily="34" charset="-128"/>
                <a:ea typeface="Yu Gothic" panose="020B0400000000000000" pitchFamily="34" charset="-128"/>
              </a:rPr>
              <a:t>サステナビリティに関心のある一般消費者へ直接アプローチ</a:t>
            </a:r>
          </a:p>
        </p:txBody>
      </p:sp>
      <p:sp>
        <p:nvSpPr>
          <p:cNvPr id="3" name="円/楕円 2">
            <a:extLst>
              <a:ext uri="{FF2B5EF4-FFF2-40B4-BE49-F238E27FC236}">
                <a16:creationId xmlns:a16="http://schemas.microsoft.com/office/drawing/2014/main" id="{ABCEC67D-9395-8B5D-8F57-2B241A32828C}"/>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0BEC4F4B-D084-8257-4083-3BB41E9099CF}"/>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50B5F89A-5337-CC7C-7E3A-7CC83ADDE7CC}"/>
              </a:ext>
            </a:extLst>
          </p:cNvPr>
          <p:cNvCxnSpPr>
            <a:cxnSpLocks/>
          </p:cNvCxnSpPr>
          <p:nvPr/>
        </p:nvCxnSpPr>
        <p:spPr>
          <a:xfrm>
            <a:off x="1596000" y="4136798"/>
            <a:ext cx="9000000" cy="0"/>
          </a:xfrm>
          <a:prstGeom prst="line">
            <a:avLst/>
          </a:prstGeom>
          <a:ln w="15875">
            <a:solidFill>
              <a:schemeClr val="bg1">
                <a:lumMod val="50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17F11A08-DC34-2E9C-E4D7-663AD440E4AE}"/>
              </a:ext>
            </a:extLst>
          </p:cNvPr>
          <p:cNvCxnSpPr>
            <a:cxnSpLocks/>
          </p:cNvCxnSpPr>
          <p:nvPr/>
        </p:nvCxnSpPr>
        <p:spPr>
          <a:xfrm>
            <a:off x="6096000" y="2336798"/>
            <a:ext cx="0" cy="3600000"/>
          </a:xfrm>
          <a:prstGeom prst="line">
            <a:avLst/>
          </a:prstGeom>
          <a:ln w="15875">
            <a:solidFill>
              <a:schemeClr val="bg1">
                <a:lumMod val="50000"/>
                <a:alpha val="50000"/>
              </a:schemeClr>
            </a:solidFill>
          </a:ln>
        </p:spPr>
        <p:style>
          <a:lnRef idx="2">
            <a:schemeClr val="accent1"/>
          </a:lnRef>
          <a:fillRef idx="0">
            <a:schemeClr val="accent1"/>
          </a:fillRef>
          <a:effectRef idx="1">
            <a:schemeClr val="accent1"/>
          </a:effectRef>
          <a:fontRef idx="minor">
            <a:schemeClr val="tx1"/>
          </a:fontRef>
        </p:style>
      </p:cxnSp>
      <p:sp>
        <p:nvSpPr>
          <p:cNvPr id="13" name="角丸四角形 12">
            <a:extLst>
              <a:ext uri="{FF2B5EF4-FFF2-40B4-BE49-F238E27FC236}">
                <a16:creationId xmlns:a16="http://schemas.microsoft.com/office/drawing/2014/main" id="{E32D0BD3-0906-1D82-6F6E-333371AD43CD}"/>
              </a:ext>
            </a:extLst>
          </p:cNvPr>
          <p:cNvSpPr/>
          <p:nvPr/>
        </p:nvSpPr>
        <p:spPr>
          <a:xfrm>
            <a:off x="1739488" y="2425330"/>
            <a:ext cx="4320000" cy="144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lgn="ctr">
              <a:spcAft>
                <a:spcPts val="400"/>
              </a:spcAft>
            </a:pPr>
            <a:r>
              <a:rPr lang="ja-JP" altLang="en-US" sz="3200" b="1">
                <a:solidFill>
                  <a:srgbClr val="69BF9A"/>
                </a:solidFill>
                <a:latin typeface="Yu Gothic" panose="020B0400000000000000" pitchFamily="34" charset="-128"/>
                <a:ea typeface="Yu Gothic" panose="020B0400000000000000" pitchFamily="34" charset="-128"/>
              </a:rPr>
              <a:t>約</a:t>
            </a:r>
            <a:r>
              <a:rPr lang="en-US" altLang="ja-JP" sz="6000" b="1" dirty="0">
                <a:solidFill>
                  <a:srgbClr val="69BF9A"/>
                </a:solidFill>
                <a:latin typeface="Yu Gothic" panose="020B0400000000000000" pitchFamily="34" charset="-128"/>
                <a:ea typeface="Yu Gothic" panose="020B0400000000000000" pitchFamily="34" charset="-128"/>
              </a:rPr>
              <a:t>30,000</a:t>
            </a:r>
            <a:r>
              <a:rPr lang="ja-JP" altLang="en-US" sz="3200" b="1">
                <a:solidFill>
                  <a:srgbClr val="69BF9A"/>
                </a:solidFill>
                <a:latin typeface="Yu Gothic" panose="020B0400000000000000" pitchFamily="34" charset="-128"/>
                <a:ea typeface="Yu Gothic" panose="020B0400000000000000" pitchFamily="34" charset="-128"/>
              </a:rPr>
              <a:t>人</a:t>
            </a:r>
            <a:endParaRPr lang="en" altLang="ja-JP" sz="3200" dirty="0">
              <a:solidFill>
                <a:srgbClr val="69BF9A"/>
              </a:solidFill>
              <a:latin typeface="Yu Gothic" panose="020B0400000000000000" pitchFamily="34" charset="-128"/>
              <a:ea typeface="Yu Gothic" panose="020B0400000000000000" pitchFamily="34" charset="-128"/>
            </a:endParaRPr>
          </a:p>
          <a:p>
            <a:pPr algn="ctr">
              <a:spcAft>
                <a:spcPts val="600"/>
              </a:spcAft>
            </a:pPr>
            <a:r>
              <a:rPr lang="ja-JP" altLang="en-US" b="1">
                <a:solidFill>
                  <a:schemeClr val="tx1">
                    <a:lumMod val="75000"/>
                    <a:lumOff val="25000"/>
                  </a:schemeClr>
                </a:solidFill>
                <a:latin typeface="Yu Gothic Medium" panose="020B0400000000000000" pitchFamily="34" charset="-128"/>
                <a:ea typeface="Yu Gothic Medium" panose="020B0400000000000000" pitchFamily="34" charset="-128"/>
              </a:rPr>
              <a:t>メールマガジン会員</a:t>
            </a:r>
          </a:p>
        </p:txBody>
      </p:sp>
      <p:sp>
        <p:nvSpPr>
          <p:cNvPr id="14" name="角丸四角形 13">
            <a:extLst>
              <a:ext uri="{FF2B5EF4-FFF2-40B4-BE49-F238E27FC236}">
                <a16:creationId xmlns:a16="http://schemas.microsoft.com/office/drawing/2014/main" id="{7015F1BA-046B-0D6C-FE78-54813E80E6FA}"/>
              </a:ext>
            </a:extLst>
          </p:cNvPr>
          <p:cNvSpPr/>
          <p:nvPr/>
        </p:nvSpPr>
        <p:spPr>
          <a:xfrm>
            <a:off x="1739488" y="4471898"/>
            <a:ext cx="4320000" cy="144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t"/>
          <a:lstStyle/>
          <a:p>
            <a:pPr algn="ctr">
              <a:spcAft>
                <a:spcPts val="400"/>
              </a:spcAft>
            </a:pPr>
            <a:r>
              <a:rPr lang="ja-JP" altLang="en-US" sz="3200" b="1">
                <a:solidFill>
                  <a:srgbClr val="5ABCCB"/>
                </a:solidFill>
                <a:latin typeface="Yu Gothic" panose="020B0400000000000000" pitchFamily="34" charset="-128"/>
                <a:ea typeface="Yu Gothic" panose="020B0400000000000000" pitchFamily="34" charset="-128"/>
              </a:rPr>
              <a:t>約</a:t>
            </a:r>
            <a:r>
              <a:rPr lang="en-US" altLang="ja-JP" sz="6000" b="1" dirty="0">
                <a:solidFill>
                  <a:srgbClr val="5ABCCB"/>
                </a:solidFill>
                <a:latin typeface="Yu Gothic" panose="020B0400000000000000" pitchFamily="34" charset="-128"/>
                <a:ea typeface="Yu Gothic" panose="020B0400000000000000" pitchFamily="34" charset="-128"/>
              </a:rPr>
              <a:t>23,000</a:t>
            </a:r>
            <a:r>
              <a:rPr lang="ja-JP" altLang="en-US" sz="3200" b="1">
                <a:solidFill>
                  <a:srgbClr val="5ABCCB"/>
                </a:solidFill>
                <a:latin typeface="Yu Gothic" panose="020B0400000000000000" pitchFamily="34" charset="-128"/>
                <a:ea typeface="Yu Gothic" panose="020B0400000000000000" pitchFamily="34" charset="-128"/>
              </a:rPr>
              <a:t>人</a:t>
            </a:r>
            <a:endParaRPr lang="en" altLang="ja-JP" sz="3200" dirty="0">
              <a:solidFill>
                <a:srgbClr val="5ABCCB"/>
              </a:solidFill>
              <a:latin typeface="Yu Gothic" panose="020B0400000000000000" pitchFamily="34" charset="-128"/>
              <a:ea typeface="Yu Gothic" panose="020B0400000000000000" pitchFamily="34" charset="-128"/>
            </a:endParaRPr>
          </a:p>
          <a:p>
            <a:pPr algn="ctr">
              <a:spcAft>
                <a:spcPts val="600"/>
              </a:spcAft>
            </a:pPr>
            <a:r>
              <a:rPr lang="en-US" altLang="ja-JP" b="1" dirty="0">
                <a:solidFill>
                  <a:schemeClr val="tx1">
                    <a:lumMod val="75000"/>
                    <a:lumOff val="25000"/>
                  </a:schemeClr>
                </a:solidFill>
                <a:latin typeface="Yu Gothic Medium" panose="020B0400000000000000" pitchFamily="34" charset="-128"/>
                <a:ea typeface="Yu Gothic Medium" panose="020B0400000000000000" pitchFamily="34" charset="-128"/>
              </a:rPr>
              <a:t>I’m UPDATER</a:t>
            </a:r>
            <a:r>
              <a:rPr lang="ja-JP" altLang="en-US" b="1">
                <a:solidFill>
                  <a:schemeClr val="tx1">
                    <a:lumMod val="75000"/>
                    <a:lumOff val="25000"/>
                  </a:schemeClr>
                </a:solidFill>
                <a:latin typeface="Yu Gothic Medium" panose="020B0400000000000000" pitchFamily="34" charset="-128"/>
                <a:ea typeface="Yu Gothic Medium" panose="020B0400000000000000" pitchFamily="34" charset="-128"/>
              </a:rPr>
              <a:t>会員</a:t>
            </a:r>
          </a:p>
        </p:txBody>
      </p:sp>
      <p:sp>
        <p:nvSpPr>
          <p:cNvPr id="15" name="角丸四角形 14">
            <a:extLst>
              <a:ext uri="{FF2B5EF4-FFF2-40B4-BE49-F238E27FC236}">
                <a16:creationId xmlns:a16="http://schemas.microsoft.com/office/drawing/2014/main" id="{76CFC2C7-081C-D194-BC56-EE926FD45FCF}"/>
              </a:ext>
            </a:extLst>
          </p:cNvPr>
          <p:cNvSpPr/>
          <p:nvPr/>
        </p:nvSpPr>
        <p:spPr>
          <a:xfrm>
            <a:off x="6071936" y="2425330"/>
            <a:ext cx="4320000" cy="144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lgn="ctr">
              <a:spcAft>
                <a:spcPts val="400"/>
              </a:spcAft>
            </a:pPr>
            <a:r>
              <a:rPr lang="ja-JP" altLang="en-US" sz="3200" b="1">
                <a:solidFill>
                  <a:srgbClr val="5ABCCB"/>
                </a:solidFill>
                <a:latin typeface="Yu Gothic" panose="020B0400000000000000" pitchFamily="34" charset="-128"/>
                <a:ea typeface="Yu Gothic" panose="020B0400000000000000" pitchFamily="34" charset="-128"/>
              </a:rPr>
              <a:t>約</a:t>
            </a:r>
            <a:r>
              <a:rPr lang="en-US" altLang="ja-JP" sz="6000" b="1" dirty="0">
                <a:solidFill>
                  <a:srgbClr val="5ABCCB"/>
                </a:solidFill>
                <a:latin typeface="Yu Gothic" panose="020B0400000000000000" pitchFamily="34" charset="-128"/>
                <a:ea typeface="Yu Gothic" panose="020B0400000000000000" pitchFamily="34" charset="-128"/>
              </a:rPr>
              <a:t>100,000</a:t>
            </a:r>
            <a:r>
              <a:rPr lang="ja-JP" altLang="en-US" sz="3200" b="1">
                <a:solidFill>
                  <a:srgbClr val="5ABCCB"/>
                </a:solidFill>
                <a:latin typeface="Yu Gothic" panose="020B0400000000000000" pitchFamily="34" charset="-128"/>
                <a:ea typeface="Yu Gothic" panose="020B0400000000000000" pitchFamily="34" charset="-128"/>
              </a:rPr>
              <a:t>人</a:t>
            </a:r>
            <a:endParaRPr lang="en" altLang="ja-JP" sz="3200" dirty="0">
              <a:solidFill>
                <a:srgbClr val="5ABCCB"/>
              </a:solidFill>
              <a:latin typeface="Yu Gothic" panose="020B0400000000000000" pitchFamily="34" charset="-128"/>
              <a:ea typeface="Yu Gothic" panose="020B0400000000000000" pitchFamily="34" charset="-128"/>
            </a:endParaRPr>
          </a:p>
          <a:p>
            <a:pPr algn="ctr">
              <a:spcAft>
                <a:spcPts val="600"/>
              </a:spcAft>
            </a:pPr>
            <a:r>
              <a:rPr lang="en-US" altLang="ja-JP" b="1" dirty="0">
                <a:solidFill>
                  <a:schemeClr val="tx1">
                    <a:lumMod val="75000"/>
                    <a:lumOff val="25000"/>
                  </a:schemeClr>
                </a:solidFill>
                <a:latin typeface="Yu Gothic Medium" panose="020B0400000000000000" pitchFamily="34" charset="-128"/>
                <a:ea typeface="Yu Gothic Medium" panose="020B0400000000000000" pitchFamily="34" charset="-128"/>
              </a:rPr>
              <a:t>UPDATER SNS</a:t>
            </a:r>
            <a:r>
              <a:rPr lang="ja-JP" altLang="en-US" b="1">
                <a:solidFill>
                  <a:schemeClr val="tx1">
                    <a:lumMod val="75000"/>
                    <a:lumOff val="25000"/>
                  </a:schemeClr>
                </a:solidFill>
                <a:latin typeface="Yu Gothic Medium" panose="020B0400000000000000" pitchFamily="34" charset="-128"/>
                <a:ea typeface="Yu Gothic Medium" panose="020B0400000000000000" pitchFamily="34" charset="-128"/>
              </a:rPr>
              <a:t>フォロワー</a:t>
            </a:r>
          </a:p>
        </p:txBody>
      </p:sp>
      <p:sp>
        <p:nvSpPr>
          <p:cNvPr id="16" name="角丸四角形 15">
            <a:extLst>
              <a:ext uri="{FF2B5EF4-FFF2-40B4-BE49-F238E27FC236}">
                <a16:creationId xmlns:a16="http://schemas.microsoft.com/office/drawing/2014/main" id="{15965386-0DA9-A09F-CA18-6C9BFD79BCD2}"/>
              </a:ext>
            </a:extLst>
          </p:cNvPr>
          <p:cNvSpPr/>
          <p:nvPr/>
        </p:nvSpPr>
        <p:spPr>
          <a:xfrm>
            <a:off x="6059488" y="4471894"/>
            <a:ext cx="4320000" cy="180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t"/>
          <a:lstStyle/>
          <a:p>
            <a:pPr algn="ctr">
              <a:spcAft>
                <a:spcPts val="400"/>
              </a:spcAft>
            </a:pPr>
            <a:r>
              <a:rPr lang="ja-JP" altLang="en-US" sz="3200" b="1">
                <a:solidFill>
                  <a:srgbClr val="69BF9A"/>
                </a:solidFill>
                <a:latin typeface="Yu Gothic" panose="020B0400000000000000" pitchFamily="34" charset="-128"/>
                <a:ea typeface="Yu Gothic" panose="020B0400000000000000" pitchFamily="34" charset="-128"/>
              </a:rPr>
              <a:t>約</a:t>
            </a:r>
            <a:r>
              <a:rPr lang="en-US" altLang="ja-JP" sz="6000" b="1" dirty="0">
                <a:solidFill>
                  <a:srgbClr val="69BF9A"/>
                </a:solidFill>
                <a:latin typeface="Yu Gothic" panose="020B0400000000000000" pitchFamily="34" charset="-128"/>
                <a:ea typeface="Yu Gothic" panose="020B0400000000000000" pitchFamily="34" charset="-128"/>
              </a:rPr>
              <a:t>10,000</a:t>
            </a:r>
            <a:r>
              <a:rPr lang="ja-JP" altLang="en-US" sz="3200" b="1">
                <a:solidFill>
                  <a:srgbClr val="69BF9A"/>
                </a:solidFill>
                <a:latin typeface="Yu Gothic" panose="020B0400000000000000" pitchFamily="34" charset="-128"/>
                <a:ea typeface="Yu Gothic" panose="020B0400000000000000" pitchFamily="34" charset="-128"/>
              </a:rPr>
              <a:t>人</a:t>
            </a:r>
            <a:endParaRPr lang="en" altLang="ja-JP" sz="3200" dirty="0">
              <a:solidFill>
                <a:srgbClr val="69BF9A"/>
              </a:solidFill>
              <a:latin typeface="Yu Gothic" panose="020B0400000000000000" pitchFamily="34" charset="-128"/>
              <a:ea typeface="Yu Gothic" panose="020B0400000000000000" pitchFamily="34" charset="-128"/>
            </a:endParaRPr>
          </a:p>
          <a:p>
            <a:pPr algn="ctr">
              <a:spcAft>
                <a:spcPts val="600"/>
              </a:spcAft>
            </a:pPr>
            <a:r>
              <a:rPr lang="en-US" altLang="ja-JP" b="1" dirty="0">
                <a:solidFill>
                  <a:schemeClr val="tx1">
                    <a:lumMod val="75000"/>
                    <a:lumOff val="25000"/>
                  </a:schemeClr>
                </a:solidFill>
                <a:latin typeface="Yu Gothic Medium" panose="020B0400000000000000" pitchFamily="34" charset="-128"/>
                <a:ea typeface="Yu Gothic Medium" panose="020B0400000000000000" pitchFamily="34" charset="-128"/>
              </a:rPr>
              <a:t>UPDATER</a:t>
            </a:r>
            <a:r>
              <a:rPr lang="ja-JP" altLang="en-US" b="1">
                <a:solidFill>
                  <a:schemeClr val="tx1">
                    <a:lumMod val="75000"/>
                    <a:lumOff val="25000"/>
                  </a:schemeClr>
                </a:solidFill>
                <a:latin typeface="Yu Gothic Medium" panose="020B0400000000000000" pitchFamily="34" charset="-128"/>
                <a:ea typeface="Yu Gothic Medium" panose="020B0400000000000000" pitchFamily="34" charset="-128"/>
              </a:rPr>
              <a:t>ファンコミュニティ</a:t>
            </a:r>
            <a:endParaRPr lang="en-US" altLang="ja-JP" b="1" dirty="0">
              <a:solidFill>
                <a:schemeClr val="tx1">
                  <a:lumMod val="75000"/>
                  <a:lumOff val="25000"/>
                </a:schemeClr>
              </a:solidFill>
              <a:latin typeface="Yu Gothic Medium" panose="020B0400000000000000" pitchFamily="34" charset="-128"/>
              <a:ea typeface="Yu Gothic Medium" panose="020B0400000000000000" pitchFamily="34" charset="-128"/>
            </a:endParaRPr>
          </a:p>
          <a:p>
            <a:pPr algn="ctr">
              <a:spcAft>
                <a:spcPts val="600"/>
              </a:spcAft>
            </a:pPr>
            <a:r>
              <a:rPr lang="en-US"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※5</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万人に拡大予定</a:t>
            </a:r>
            <a:endParaRPr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18734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50B8-08F8-FDBB-A084-E52805C79E0D}"/>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1571894-8386-C2FF-AD11-F640968D6AFD}"/>
              </a:ext>
            </a:extLst>
          </p:cNvPr>
          <p:cNvSpPr txBox="1"/>
          <p:nvPr/>
        </p:nvSpPr>
        <p:spPr>
          <a:xfrm>
            <a:off x="659891" y="997597"/>
            <a:ext cx="10900738" cy="584775"/>
          </a:xfrm>
          <a:prstGeom prst="rect">
            <a:avLst/>
          </a:prstGeom>
          <a:noFill/>
        </p:spPr>
        <p:txBody>
          <a:bodyPr wrap="square" lIns="0" rIns="0" rtlCol="0">
            <a:spAutoFit/>
          </a:bodyPr>
          <a:lstStyle/>
          <a:p>
            <a:pPr algn="ctr">
              <a:spcAft>
                <a:spcPts val="2200"/>
              </a:spcAft>
            </a:pPr>
            <a:r>
              <a:rPr lang="ja-JP" altLang="en-US" sz="3200" b="1">
                <a:solidFill>
                  <a:srgbClr val="26547C"/>
                </a:solidFill>
                <a:latin typeface="Yu Gothic" panose="020B0400000000000000" pitchFamily="34" charset="-128"/>
                <a:ea typeface="Yu Gothic" panose="020B0400000000000000" pitchFamily="34" charset="-128"/>
              </a:rPr>
              <a:t>貴社の目的を達成するための多彩な広告メニュー</a:t>
            </a:r>
            <a:endParaRPr kumimoji="1" lang="ja-JP" altLang="en-US" sz="3600" b="1">
              <a:solidFill>
                <a:srgbClr val="26547C"/>
              </a:solidFill>
              <a:latin typeface="Yu Gothic" panose="020B0400000000000000" pitchFamily="34" charset="-128"/>
              <a:ea typeface="Yu Gothic" panose="020B0400000000000000" pitchFamily="34" charset="-128"/>
            </a:endParaRPr>
          </a:p>
        </p:txBody>
      </p:sp>
      <p:pic>
        <p:nvPicPr>
          <p:cNvPr id="10" name="図 9" descr="アイコン が含まれている画像&#10;&#10;AI 生成コンテンツは誤りを含む可能性があります。">
            <a:extLst>
              <a:ext uri="{FF2B5EF4-FFF2-40B4-BE49-F238E27FC236}">
                <a16:creationId xmlns:a16="http://schemas.microsoft.com/office/drawing/2014/main" id="{0526C855-BBBA-4B65-2715-C5B55E18EECE}"/>
              </a:ext>
            </a:extLst>
          </p:cNvPr>
          <p:cNvPicPr>
            <a:picLocks noChangeAspect="1"/>
          </p:cNvPicPr>
          <p:nvPr/>
        </p:nvPicPr>
        <p:blipFill>
          <a:blip r:embed="rId2"/>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290ADAE4-0A71-AEB6-F78E-90AFDB0A586F}"/>
              </a:ext>
            </a:extLst>
          </p:cNvPr>
          <p:cNvPicPr>
            <a:picLocks noChangeAspect="1"/>
          </p:cNvPicPr>
          <p:nvPr/>
        </p:nvPicPr>
        <p:blipFill>
          <a:blip r:embed="rId3"/>
          <a:stretch>
            <a:fillRect/>
          </a:stretch>
        </p:blipFill>
        <p:spPr>
          <a:xfrm>
            <a:off x="182245" y="222421"/>
            <a:ext cx="1907811" cy="443348"/>
          </a:xfrm>
          <a:prstGeom prst="rect">
            <a:avLst/>
          </a:prstGeom>
        </p:spPr>
      </p:pic>
      <p:sp>
        <p:nvSpPr>
          <p:cNvPr id="2" name="角丸四角形 1">
            <a:extLst>
              <a:ext uri="{FF2B5EF4-FFF2-40B4-BE49-F238E27FC236}">
                <a16:creationId xmlns:a16="http://schemas.microsoft.com/office/drawing/2014/main" id="{19EB0782-5A6F-22E0-1131-065D2000BED8}"/>
              </a:ext>
            </a:extLst>
          </p:cNvPr>
          <p:cNvSpPr/>
          <p:nvPr/>
        </p:nvSpPr>
        <p:spPr>
          <a:xfrm>
            <a:off x="1054507" y="1762031"/>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リードジェネレーション</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 sz="1050">
                <a:solidFill>
                  <a:schemeClr val="tx1">
                    <a:lumMod val="75000"/>
                    <a:lumOff val="25000"/>
                  </a:schemeClr>
                </a:solidFill>
                <a:latin typeface="Yu Gothic Medium" panose="020B0400000000000000" pitchFamily="34" charset="-128"/>
                <a:ea typeface="Yu Gothic Medium" panose="020B0400000000000000" pitchFamily="34" charset="-128"/>
              </a:rPr>
              <a:t>・</a:t>
            </a: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ESG</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関心層へ資料</a:t>
            </a: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DL</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や動画視聴を促し、質の高い新規リードを効率的に獲得できます。</a:t>
            </a:r>
          </a:p>
        </p:txBody>
      </p:sp>
      <p:sp>
        <p:nvSpPr>
          <p:cNvPr id="7" name="角丸四角形 6">
            <a:extLst>
              <a:ext uri="{FF2B5EF4-FFF2-40B4-BE49-F238E27FC236}">
                <a16:creationId xmlns:a16="http://schemas.microsoft.com/office/drawing/2014/main" id="{AEB6E66D-9D60-602E-8423-A02BC4AC9FE7}"/>
              </a:ext>
            </a:extLst>
          </p:cNvPr>
          <p:cNvSpPr/>
          <p:nvPr/>
        </p:nvSpPr>
        <p:spPr>
          <a:xfrm>
            <a:off x="1054507" y="4048036"/>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メール</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DM</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に関心の高いユーザーへ効果的にアプローチ。イベント開催案内や資料</a:t>
            </a: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DL</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誘導など、目的に応じた配信が可能です。</a:t>
            </a:r>
          </a:p>
        </p:txBody>
      </p:sp>
      <p:sp>
        <p:nvSpPr>
          <p:cNvPr id="8" name="角丸四角形 7">
            <a:extLst>
              <a:ext uri="{FF2B5EF4-FFF2-40B4-BE49-F238E27FC236}">
                <a16:creationId xmlns:a16="http://schemas.microsoft.com/office/drawing/2014/main" id="{36C6FB55-64F4-8D24-EB2C-9C6973E4382D}"/>
              </a:ext>
            </a:extLst>
          </p:cNvPr>
          <p:cNvSpPr/>
          <p:nvPr/>
        </p:nvSpPr>
        <p:spPr>
          <a:xfrm>
            <a:off x="7830863" y="1762031"/>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イベント集客代行</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050" spc="-15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US" sz="1050" spc="-150">
                <a:solidFill>
                  <a:schemeClr val="tx1">
                    <a:lumMod val="75000"/>
                    <a:lumOff val="25000"/>
                  </a:schemeClr>
                </a:solidFill>
                <a:latin typeface="Yu Gothic Medium" panose="020B0400000000000000" pitchFamily="34" charset="-128"/>
                <a:ea typeface="Yu Gothic Medium" panose="020B0400000000000000" pitchFamily="34" charset="-128"/>
              </a:rPr>
              <a:t>関連テーマに特化したターゲットリストを活用し、ウェビナーや展示会への集客を一括サポートします。</a:t>
            </a:r>
          </a:p>
        </p:txBody>
      </p:sp>
      <p:sp>
        <p:nvSpPr>
          <p:cNvPr id="12" name="角丸四角形 11">
            <a:extLst>
              <a:ext uri="{FF2B5EF4-FFF2-40B4-BE49-F238E27FC236}">
                <a16:creationId xmlns:a16="http://schemas.microsoft.com/office/drawing/2014/main" id="{416D46C1-3DEA-692F-73C2-2E74A77BA745}"/>
              </a:ext>
            </a:extLst>
          </p:cNvPr>
          <p:cNvSpPr/>
          <p:nvPr/>
        </p:nvSpPr>
        <p:spPr>
          <a:xfrm>
            <a:off x="7830863" y="4048036"/>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45720" rIns="144000"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r>
              <a:rPr lang="ja-JP" altLang="en-US" sz="1050" b="1">
                <a:solidFill>
                  <a:schemeClr val="tx1">
                    <a:lumMod val="75000"/>
                    <a:lumOff val="25000"/>
                  </a:schemeClr>
                </a:solidFill>
                <a:latin typeface="Yu Gothic"/>
                <a:ea typeface="Yu Gothic"/>
              </a:rPr>
              <a:t>ファッション・アパレル業界特化型広告</a:t>
            </a:r>
            <a:endParaRPr lang="en-US" altLang="ja-JP" sz="1050" b="1" dirty="0">
              <a:solidFill>
                <a:schemeClr val="tx1">
                  <a:lumMod val="75000"/>
                  <a:lumOff val="25000"/>
                </a:schemeClr>
              </a:solidFill>
              <a:latin typeface="Yu Gothic"/>
              <a:ea typeface="Yu Gothic"/>
            </a:endParaRPr>
          </a:p>
          <a:p>
            <a:pPr algn="ctr">
              <a:spcAft>
                <a:spcPts val="400"/>
              </a:spcAft>
            </a:pP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Shift C Connect</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ファッション・ビューティ業界の購買層へ直接リーチ。ブランド価値を高める訴求が可能な業界特化型メディアです。</a:t>
            </a:r>
          </a:p>
        </p:txBody>
      </p:sp>
      <p:sp>
        <p:nvSpPr>
          <p:cNvPr id="13" name="角丸四角形 12">
            <a:extLst>
              <a:ext uri="{FF2B5EF4-FFF2-40B4-BE49-F238E27FC236}">
                <a16:creationId xmlns:a16="http://schemas.microsoft.com/office/drawing/2014/main" id="{B2A41CC2-9503-6279-E997-3E092072816F}"/>
              </a:ext>
            </a:extLst>
          </p:cNvPr>
          <p:cNvSpPr/>
          <p:nvPr/>
        </p:nvSpPr>
        <p:spPr>
          <a:xfrm>
            <a:off x="4442685" y="1762031"/>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25999"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タイアップ記事広告</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sz="1050" spc="-150">
                <a:solidFill>
                  <a:schemeClr val="tx1">
                    <a:lumMod val="75000"/>
                    <a:lumOff val="25000"/>
                  </a:schemeClr>
                </a:solidFill>
                <a:latin typeface="Yu Gothic Medium" panose="020B0400000000000000" pitchFamily="34" charset="-128"/>
                <a:ea typeface="Yu Gothic Medium" panose="020B0400000000000000" pitchFamily="34" charset="-128"/>
              </a:rPr>
              <a:t>取材記事やタイアップ形式で、企業の取り組みやサービスをストーリー性豊かに発信し、認知と信頼を高めます。</a:t>
            </a:r>
          </a:p>
        </p:txBody>
      </p:sp>
      <p:sp>
        <p:nvSpPr>
          <p:cNvPr id="14" name="角丸四角形 13">
            <a:extLst>
              <a:ext uri="{FF2B5EF4-FFF2-40B4-BE49-F238E27FC236}">
                <a16:creationId xmlns:a16="http://schemas.microsoft.com/office/drawing/2014/main" id="{4F71C0FD-F59C-0DEC-8BCD-BB849F3E48FA}"/>
              </a:ext>
            </a:extLst>
          </p:cNvPr>
          <p:cNvSpPr/>
          <p:nvPr/>
        </p:nvSpPr>
        <p:spPr>
          <a:xfrm>
            <a:off x="4442685" y="4048036"/>
            <a:ext cx="3240000" cy="21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b"/>
          <a:lstStyle/>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800"/>
              </a:spcAft>
            </a:pPr>
            <a:endParaRPr lang="en-US" altLang="ja-JP" sz="1600" b="1" spc="-150" dirty="0">
              <a:solidFill>
                <a:schemeClr val="tx1">
                  <a:lumMod val="75000"/>
                  <a:lumOff val="25000"/>
                </a:schemeClr>
              </a:solidFill>
              <a:latin typeface="Yu Gothic" panose="020B0400000000000000" pitchFamily="34" charset="-128"/>
              <a:ea typeface="Yu Gothic" panose="020B0400000000000000" pitchFamily="34" charset="-128"/>
            </a:endParaRPr>
          </a:p>
          <a:p>
            <a:pPr algn="ctr">
              <a:spcAft>
                <a:spcPts val="400"/>
              </a:spcAft>
            </a:pPr>
            <a:r>
              <a:rPr lang="ja-JP" altLang="en-US" b="1" spc="-150">
                <a:solidFill>
                  <a:schemeClr val="tx1">
                    <a:lumMod val="75000"/>
                    <a:lumOff val="25000"/>
                  </a:schemeClr>
                </a:solidFill>
                <a:latin typeface="Yu Gothic" panose="020B0400000000000000" pitchFamily="34" charset="-128"/>
                <a:ea typeface="Yu Gothic" panose="020B0400000000000000" pitchFamily="34" charset="-128"/>
              </a:rPr>
              <a:t>その他プロモーションプラン</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050" dirty="0">
                <a:solidFill>
                  <a:schemeClr val="tx1">
                    <a:lumMod val="75000"/>
                    <a:lumOff val="25000"/>
                  </a:schemeClr>
                </a:solidFill>
                <a:latin typeface="Yu Gothic Medium" panose="020B0400000000000000" pitchFamily="34" charset="-128"/>
                <a:ea typeface="Yu Gothic Medium" panose="020B0400000000000000" pitchFamily="34" charset="-128"/>
              </a:rPr>
              <a:t>SNS</a:t>
            </a:r>
            <a:r>
              <a:rPr lang="ja-JP" altLang="en-US" sz="1050">
                <a:solidFill>
                  <a:schemeClr val="tx1">
                    <a:lumMod val="75000"/>
                    <a:lumOff val="25000"/>
                  </a:schemeClr>
                </a:solidFill>
                <a:latin typeface="Yu Gothic Medium" panose="020B0400000000000000" pitchFamily="34" charset="-128"/>
                <a:ea typeface="Yu Gothic Medium" panose="020B0400000000000000" pitchFamily="34" charset="-128"/>
              </a:rPr>
              <a:t>投稿、記事連携、広告出稿など多彩な施策を組み合わせ、貴社課題に最適なプロモーション設計を行います。</a:t>
            </a:r>
          </a:p>
        </p:txBody>
      </p:sp>
      <p:sp>
        <p:nvSpPr>
          <p:cNvPr id="20" name="円/楕円 19">
            <a:extLst>
              <a:ext uri="{FF2B5EF4-FFF2-40B4-BE49-F238E27FC236}">
                <a16:creationId xmlns:a16="http://schemas.microsoft.com/office/drawing/2014/main" id="{8DBE258F-9CE6-960B-CEC1-52AFA613A956}"/>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A52A1FBD-45FB-7B7B-21E1-5EBA4183F3CA}"/>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グラフィックス 3" descr="リサーチ 単色塗りつぶし">
            <a:extLst>
              <a:ext uri="{FF2B5EF4-FFF2-40B4-BE49-F238E27FC236}">
                <a16:creationId xmlns:a16="http://schemas.microsoft.com/office/drawing/2014/main" id="{C42139C1-639C-EE84-9B44-86D6BBE647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14110" y="2097429"/>
            <a:ext cx="914400" cy="914400"/>
          </a:xfrm>
          <a:prstGeom prst="rect">
            <a:avLst/>
          </a:prstGeom>
        </p:spPr>
      </p:pic>
      <p:pic>
        <p:nvPicPr>
          <p:cNvPr id="6" name="グラフィックス 5" descr="署名 単色塗りつぶし">
            <a:extLst>
              <a:ext uri="{FF2B5EF4-FFF2-40B4-BE49-F238E27FC236}">
                <a16:creationId xmlns:a16="http://schemas.microsoft.com/office/drawing/2014/main" id="{CF096043-5B8E-D97F-E685-FAA4440FD0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2288" y="2097429"/>
            <a:ext cx="914400" cy="914400"/>
          </a:xfrm>
          <a:prstGeom prst="rect">
            <a:avLst/>
          </a:prstGeom>
        </p:spPr>
      </p:pic>
      <p:pic>
        <p:nvPicPr>
          <p:cNvPr id="24" name="グラフィックス 23" descr="月毎カレンダー 単色塗りつぶし">
            <a:extLst>
              <a:ext uri="{FF2B5EF4-FFF2-40B4-BE49-F238E27FC236}">
                <a16:creationId xmlns:a16="http://schemas.microsoft.com/office/drawing/2014/main" id="{7B3F8469-6D38-91FD-E832-00156353D3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3663" y="2097429"/>
            <a:ext cx="914400" cy="914400"/>
          </a:xfrm>
          <a:prstGeom prst="rect">
            <a:avLst/>
          </a:prstGeom>
        </p:spPr>
      </p:pic>
      <p:pic>
        <p:nvPicPr>
          <p:cNvPr id="28" name="グラフィックス 27" descr="送信 単色塗りつぶし">
            <a:extLst>
              <a:ext uri="{FF2B5EF4-FFF2-40B4-BE49-F238E27FC236}">
                <a16:creationId xmlns:a16="http://schemas.microsoft.com/office/drawing/2014/main" id="{7CDAF565-1494-B1DC-8C9B-DF94F9C198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17307" y="4254740"/>
            <a:ext cx="914400" cy="914400"/>
          </a:xfrm>
          <a:prstGeom prst="rect">
            <a:avLst/>
          </a:prstGeom>
        </p:spPr>
      </p:pic>
      <p:pic>
        <p:nvPicPr>
          <p:cNvPr id="34" name="グラフィックス 33" descr="パズルのピース 単色塗りつぶし">
            <a:extLst>
              <a:ext uri="{FF2B5EF4-FFF2-40B4-BE49-F238E27FC236}">
                <a16:creationId xmlns:a16="http://schemas.microsoft.com/office/drawing/2014/main" id="{EEDDEE69-149E-07AC-BCFC-43B9C8E1F6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02288" y="4254740"/>
            <a:ext cx="914400" cy="914400"/>
          </a:xfrm>
          <a:prstGeom prst="rect">
            <a:avLst/>
          </a:prstGeom>
        </p:spPr>
      </p:pic>
      <p:pic>
        <p:nvPicPr>
          <p:cNvPr id="36" name="グラフィックス 35" descr="スーツ 単色塗りつぶし">
            <a:extLst>
              <a:ext uri="{FF2B5EF4-FFF2-40B4-BE49-F238E27FC236}">
                <a16:creationId xmlns:a16="http://schemas.microsoft.com/office/drawing/2014/main" id="{6F489DC7-1EA8-3CE9-ED69-883144982E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93663" y="4254740"/>
            <a:ext cx="914400" cy="914400"/>
          </a:xfrm>
          <a:prstGeom prst="rect">
            <a:avLst/>
          </a:prstGeom>
        </p:spPr>
      </p:pic>
      <p:pic>
        <p:nvPicPr>
          <p:cNvPr id="38" name="グラフィックス 37" descr="ユーザー 単色塗りつぶし">
            <a:extLst>
              <a:ext uri="{FF2B5EF4-FFF2-40B4-BE49-F238E27FC236}">
                <a16:creationId xmlns:a16="http://schemas.microsoft.com/office/drawing/2014/main" id="{D70C309D-2A80-EE5F-EA67-E8EDC6D668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24446" y="2698009"/>
            <a:ext cx="420688" cy="420688"/>
          </a:xfrm>
          <a:prstGeom prst="rect">
            <a:avLst/>
          </a:prstGeom>
        </p:spPr>
      </p:pic>
    </p:spTree>
    <p:extLst>
      <p:ext uri="{BB962C8B-B14F-4D97-AF65-F5344CB8AC3E}">
        <p14:creationId xmlns:p14="http://schemas.microsoft.com/office/powerpoint/2010/main" val="221906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6E565-0654-79D5-F4E7-506B0EFB0A21}"/>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FADD2BE1-1410-14BA-0A40-892F6B84D678}"/>
              </a:ext>
            </a:extLst>
          </p:cNvPr>
          <p:cNvPicPr>
            <a:picLocks noChangeAspect="1"/>
          </p:cNvPicPr>
          <p:nvPr/>
        </p:nvPicPr>
        <p:blipFill>
          <a:blip r:embed="rId2"/>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F3046B54-274D-7A4C-6F4B-1C053EBE3ADE}"/>
              </a:ext>
            </a:extLst>
          </p:cNvPr>
          <p:cNvPicPr>
            <a:picLocks noChangeAspect="1"/>
          </p:cNvPicPr>
          <p:nvPr/>
        </p:nvPicPr>
        <p:blipFill>
          <a:blip r:embed="rId3"/>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CCABD0E0-2E94-DF74-31DE-EEAA2918993D}"/>
              </a:ext>
            </a:extLst>
          </p:cNvPr>
          <p:cNvSpPr txBox="1"/>
          <p:nvPr/>
        </p:nvSpPr>
        <p:spPr>
          <a:xfrm>
            <a:off x="659891" y="877005"/>
            <a:ext cx="10900738" cy="1000274"/>
          </a:xfrm>
          <a:prstGeom prst="rect">
            <a:avLst/>
          </a:prstGeom>
          <a:noFill/>
        </p:spPr>
        <p:txBody>
          <a:bodyPr wrap="square" lIns="0" rIns="0" rtlCol="0">
            <a:spAutoFit/>
          </a:bodyPr>
          <a:lstStyle/>
          <a:p>
            <a:pPr algn="ctr">
              <a:spcAft>
                <a:spcPts val="600"/>
              </a:spcAft>
            </a:pPr>
            <a:r>
              <a:rPr lang="ja-JP" altLang="en-US" sz="3600" b="1">
                <a:solidFill>
                  <a:srgbClr val="26547C"/>
                </a:solidFill>
                <a:latin typeface="Yu Gothic" panose="020B0400000000000000" pitchFamily="34" charset="-128"/>
                <a:ea typeface="Yu Gothic" panose="020B0400000000000000" pitchFamily="34" charset="-128"/>
              </a:rPr>
              <a:t>リードジェネレーション</a:t>
            </a:r>
            <a:endParaRPr lang="en-US" altLang="ja-JP" sz="3600" b="1" dirty="0">
              <a:solidFill>
                <a:srgbClr val="26547C"/>
              </a:solidFill>
              <a:latin typeface="Yu Gothic" panose="020B0400000000000000" pitchFamily="34" charset="-128"/>
              <a:ea typeface="Yu Gothic" panose="020B0400000000000000" pitchFamily="34" charset="-128"/>
            </a:endParaRPr>
          </a:p>
          <a:p>
            <a:pPr algn="ctr">
              <a:spcAft>
                <a:spcPts val="600"/>
              </a:spcAft>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みんな</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SX for Biz</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サイト内に貴社のホワイトペーパーや営業資料を掲載</a:t>
            </a:r>
          </a:p>
        </p:txBody>
      </p:sp>
      <p:sp>
        <p:nvSpPr>
          <p:cNvPr id="2" name="角丸四角形 1">
            <a:extLst>
              <a:ext uri="{FF2B5EF4-FFF2-40B4-BE49-F238E27FC236}">
                <a16:creationId xmlns:a16="http://schemas.microsoft.com/office/drawing/2014/main" id="{B79D441B-59F2-CB23-FBFD-A289B03333F4}"/>
              </a:ext>
            </a:extLst>
          </p:cNvPr>
          <p:cNvSpPr/>
          <p:nvPr/>
        </p:nvSpPr>
        <p:spPr>
          <a:xfrm>
            <a:off x="2484000" y="2196202"/>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コンテンツ掲載</a:t>
            </a:r>
            <a:endParaRPr lang="en" altLang="ja-JP" sz="24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SNS</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やメルマガなどにて集客。</a:t>
            </a: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の推進に意識の高い担当者へ訴求します。</a:t>
            </a:r>
          </a:p>
        </p:txBody>
      </p:sp>
      <p:sp>
        <p:nvSpPr>
          <p:cNvPr id="3" name="角丸四角形 2">
            <a:extLst>
              <a:ext uri="{FF2B5EF4-FFF2-40B4-BE49-F238E27FC236}">
                <a16:creationId xmlns:a16="http://schemas.microsoft.com/office/drawing/2014/main" id="{E28094F4-08E5-9088-BE77-975EB1A396A9}"/>
              </a:ext>
            </a:extLst>
          </p:cNvPr>
          <p:cNvSpPr/>
          <p:nvPr/>
        </p:nvSpPr>
        <p:spPr>
          <a:xfrm>
            <a:off x="1260000" y="2196202"/>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sp>
        <p:nvSpPr>
          <p:cNvPr id="13" name="角丸四角形 12">
            <a:extLst>
              <a:ext uri="{FF2B5EF4-FFF2-40B4-BE49-F238E27FC236}">
                <a16:creationId xmlns:a16="http://schemas.microsoft.com/office/drawing/2014/main" id="{2DCBF535-798E-9DD9-2671-D674793D0977}"/>
              </a:ext>
            </a:extLst>
          </p:cNvPr>
          <p:cNvSpPr/>
          <p:nvPr/>
        </p:nvSpPr>
        <p:spPr>
          <a:xfrm>
            <a:off x="2484000" y="3574548"/>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25999"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資料ダウンロード</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400"/>
              </a:spcAft>
            </a:pP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Biz</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会員が資料をダウンロード。ユーザーの行動情報を取得します。</a:t>
            </a:r>
            <a:endParaRPr lang="ja-JP" altLang="en-US" sz="16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 name="角丸四角形 3">
            <a:extLst>
              <a:ext uri="{FF2B5EF4-FFF2-40B4-BE49-F238E27FC236}">
                <a16:creationId xmlns:a16="http://schemas.microsoft.com/office/drawing/2014/main" id="{B601DE7E-1587-3C19-E813-E6527E2355D5}"/>
              </a:ext>
            </a:extLst>
          </p:cNvPr>
          <p:cNvSpPr/>
          <p:nvPr/>
        </p:nvSpPr>
        <p:spPr>
          <a:xfrm>
            <a:off x="1260000" y="3574548"/>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sp>
        <p:nvSpPr>
          <p:cNvPr id="8" name="角丸四角形 7">
            <a:extLst>
              <a:ext uri="{FF2B5EF4-FFF2-40B4-BE49-F238E27FC236}">
                <a16:creationId xmlns:a16="http://schemas.microsoft.com/office/drawing/2014/main" id="{66F192E2-52F6-EEF5-F3B7-1EC683BE6E60}"/>
              </a:ext>
            </a:extLst>
          </p:cNvPr>
          <p:cNvSpPr/>
          <p:nvPr/>
        </p:nvSpPr>
        <p:spPr>
          <a:xfrm>
            <a:off x="2484000" y="4952893"/>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3.</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リードデータ納品</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400"/>
              </a:spcAft>
            </a:pP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無効データを除外したリードを</a:t>
            </a: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CSV</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にて納品します。</a:t>
            </a:r>
          </a:p>
        </p:txBody>
      </p:sp>
      <p:sp>
        <p:nvSpPr>
          <p:cNvPr id="5" name="角丸四角形 4">
            <a:extLst>
              <a:ext uri="{FF2B5EF4-FFF2-40B4-BE49-F238E27FC236}">
                <a16:creationId xmlns:a16="http://schemas.microsoft.com/office/drawing/2014/main" id="{1ADA1F90-2A98-AB0B-3A39-B30D95849C10}"/>
              </a:ext>
            </a:extLst>
          </p:cNvPr>
          <p:cNvSpPr/>
          <p:nvPr/>
        </p:nvSpPr>
        <p:spPr>
          <a:xfrm>
            <a:off x="1260000" y="4952893"/>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grpSp>
        <p:nvGrpSpPr>
          <p:cNvPr id="20" name="グループ化 19">
            <a:extLst>
              <a:ext uri="{FF2B5EF4-FFF2-40B4-BE49-F238E27FC236}">
                <a16:creationId xmlns:a16="http://schemas.microsoft.com/office/drawing/2014/main" id="{C146FBA1-DDCC-FBBC-372E-DDD67EC8C29D}"/>
              </a:ext>
            </a:extLst>
          </p:cNvPr>
          <p:cNvGrpSpPr/>
          <p:nvPr/>
        </p:nvGrpSpPr>
        <p:grpSpPr>
          <a:xfrm>
            <a:off x="7332000" y="2134547"/>
            <a:ext cx="3600000" cy="3960000"/>
            <a:chOff x="7560000" y="2134547"/>
            <a:chExt cx="3600000" cy="3960000"/>
          </a:xfrm>
        </p:grpSpPr>
        <p:sp>
          <p:nvSpPr>
            <p:cNvPr id="14" name="角丸四角形 13">
              <a:extLst>
                <a:ext uri="{FF2B5EF4-FFF2-40B4-BE49-F238E27FC236}">
                  <a16:creationId xmlns:a16="http://schemas.microsoft.com/office/drawing/2014/main" id="{1EF28DA5-DF04-CB26-E720-E20A1828BD29}"/>
                </a:ext>
              </a:extLst>
            </p:cNvPr>
            <p:cNvSpPr/>
            <p:nvPr/>
          </p:nvSpPr>
          <p:spPr>
            <a:xfrm>
              <a:off x="7560000" y="2134547"/>
              <a:ext cx="3600000" cy="39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Ins="360000" bIns="36000" rtlCol="0" anchor="ctr"/>
            <a:lstStyle/>
            <a:p>
              <a:pP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成果地点</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資料ダウンロード</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初期費用　　　　　０円</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掲載費用　　　　　０円</a:t>
              </a:r>
              <a:endParaRPr lang="en"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成果報酬</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US" altLang="ja-JP" sz="4400" b="1" dirty="0">
                  <a:solidFill>
                    <a:srgbClr val="69BF9A"/>
                  </a:solidFill>
                  <a:latin typeface="Yu Gothic" panose="020B0400000000000000" pitchFamily="34" charset="-128"/>
                  <a:ea typeface="Yu Gothic" panose="020B0400000000000000" pitchFamily="34" charset="-128"/>
                </a:rPr>
                <a:t>8,000</a:t>
              </a:r>
              <a:r>
                <a:rPr lang="ja-JP" altLang="en-US" sz="2800" b="1">
                  <a:solidFill>
                    <a:srgbClr val="69BF9A"/>
                  </a:solidFill>
                  <a:latin typeface="Yu Gothic" panose="020B0400000000000000" pitchFamily="34" charset="-128"/>
                  <a:ea typeface="Yu Gothic" panose="020B0400000000000000" pitchFamily="34" charset="-128"/>
                </a:rPr>
                <a:t>円</a:t>
              </a:r>
              <a:r>
                <a:rPr lang="en-US" altLang="ja-JP" sz="2800" b="1" dirty="0">
                  <a:solidFill>
                    <a:srgbClr val="69BF9A"/>
                  </a:solidFill>
                  <a:latin typeface="Yu Gothic" panose="020B0400000000000000" pitchFamily="34" charset="-128"/>
                  <a:ea typeface="Yu Gothic" panose="020B0400000000000000" pitchFamily="34" charset="-128"/>
                </a:rPr>
                <a:t>/</a:t>
              </a:r>
              <a:r>
                <a:rPr lang="ja-JP" altLang="en-US" sz="2800" b="1">
                  <a:solidFill>
                    <a:srgbClr val="69BF9A"/>
                  </a:solidFill>
                  <a:latin typeface="Yu Gothic" panose="020B0400000000000000" pitchFamily="34" charset="-128"/>
                  <a:ea typeface="Yu Gothic" panose="020B0400000000000000" pitchFamily="34" charset="-128"/>
                </a:rPr>
                <a:t>件</a:t>
              </a:r>
              <a:endParaRPr lang="en-US" altLang="ja-JP" sz="3600" b="1" dirty="0">
                <a:solidFill>
                  <a:srgbClr val="69BF9A"/>
                </a:solidFill>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A291C469-B5C0-8AEF-6F41-3DDEB3F5983F}"/>
                </a:ext>
              </a:extLst>
            </p:cNvPr>
            <p:cNvCxnSpPr>
              <a:cxnSpLocks/>
            </p:cNvCxnSpPr>
            <p:nvPr/>
          </p:nvCxnSpPr>
          <p:spPr>
            <a:xfrm>
              <a:off x="8100000" y="3429000"/>
              <a:ext cx="2520000" cy="0"/>
            </a:xfrm>
            <a:prstGeom prst="line">
              <a:avLst/>
            </a:prstGeom>
            <a:ln w="158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8BDC5E10-95BF-CA9C-3A98-D997D09FF742}"/>
                </a:ext>
              </a:extLst>
            </p:cNvPr>
            <p:cNvCxnSpPr>
              <a:cxnSpLocks/>
            </p:cNvCxnSpPr>
            <p:nvPr/>
          </p:nvCxnSpPr>
          <p:spPr>
            <a:xfrm>
              <a:off x="8100000" y="4441372"/>
              <a:ext cx="2520000" cy="0"/>
            </a:xfrm>
            <a:prstGeom prst="line">
              <a:avLst/>
            </a:prstGeom>
            <a:ln w="254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21" name="円/楕円 20">
            <a:extLst>
              <a:ext uri="{FF2B5EF4-FFF2-40B4-BE49-F238E27FC236}">
                <a16:creationId xmlns:a16="http://schemas.microsoft.com/office/drawing/2014/main" id="{BE840298-C5D0-6F95-A6DA-4B896846B6DB}"/>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D00A695D-2785-BFDF-C417-DF6880AD6B34}"/>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グラフィックス 6" descr="ダウンロード 単色塗りつぶし">
            <a:extLst>
              <a:ext uri="{FF2B5EF4-FFF2-40B4-BE49-F238E27FC236}">
                <a16:creationId xmlns:a16="http://schemas.microsoft.com/office/drawing/2014/main" id="{9A9DA7EA-749F-FD2C-3470-8FEB44411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800" y="3657347"/>
            <a:ext cx="914400" cy="914400"/>
          </a:xfrm>
          <a:prstGeom prst="rect">
            <a:avLst/>
          </a:prstGeom>
        </p:spPr>
      </p:pic>
      <p:pic>
        <p:nvPicPr>
          <p:cNvPr id="27" name="グラフィックス 26" descr="アイデアが浮かんだ人 単色塗りつぶし">
            <a:extLst>
              <a:ext uri="{FF2B5EF4-FFF2-40B4-BE49-F238E27FC236}">
                <a16:creationId xmlns:a16="http://schemas.microsoft.com/office/drawing/2014/main" id="{C22F7BDF-2734-B358-9473-F9D919B08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7800" y="2279002"/>
            <a:ext cx="914400" cy="914400"/>
          </a:xfrm>
          <a:prstGeom prst="rect">
            <a:avLst/>
          </a:prstGeom>
        </p:spPr>
      </p:pic>
      <p:pic>
        <p:nvPicPr>
          <p:cNvPr id="28" name="グラフィックス 27" descr="ドキュメント 単色塗りつぶし">
            <a:extLst>
              <a:ext uri="{FF2B5EF4-FFF2-40B4-BE49-F238E27FC236}">
                <a16:creationId xmlns:a16="http://schemas.microsoft.com/office/drawing/2014/main" id="{C3C468FE-4168-79D0-E9D6-6EF8168C59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2800" y="5035693"/>
            <a:ext cx="914400" cy="914400"/>
          </a:xfrm>
          <a:prstGeom prst="rect">
            <a:avLst/>
          </a:prstGeom>
        </p:spPr>
      </p:pic>
      <p:sp>
        <p:nvSpPr>
          <p:cNvPr id="6" name="テキスト ボックス 5">
            <a:extLst>
              <a:ext uri="{FF2B5EF4-FFF2-40B4-BE49-F238E27FC236}">
                <a16:creationId xmlns:a16="http://schemas.microsoft.com/office/drawing/2014/main" id="{4434A78E-0412-1982-2E0C-67612945574D}"/>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243954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80CD-483E-CBF1-6697-3586D5A597E2}"/>
            </a:ext>
          </a:extLst>
        </p:cNvPr>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68A004ED-3F2F-D4E9-6268-1C855A99DF0C}"/>
              </a:ext>
            </a:extLst>
          </p:cNvPr>
          <p:cNvGrpSpPr/>
          <p:nvPr/>
        </p:nvGrpSpPr>
        <p:grpSpPr>
          <a:xfrm>
            <a:off x="1547390" y="2145947"/>
            <a:ext cx="2868620" cy="4050492"/>
            <a:chOff x="1006232" y="1779254"/>
            <a:chExt cx="3175000" cy="4483100"/>
          </a:xfrm>
        </p:grpSpPr>
        <p:pic>
          <p:nvPicPr>
            <p:cNvPr id="56" name="図 55" descr="コンピューターの画面&#10;&#10;AI 生成コンテンツは誤りを含む可能性があります。">
              <a:extLst>
                <a:ext uri="{FF2B5EF4-FFF2-40B4-BE49-F238E27FC236}">
                  <a16:creationId xmlns:a16="http://schemas.microsoft.com/office/drawing/2014/main" id="{75D2BE56-EAA0-C750-D5DC-7B414C2F06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6232" y="1779254"/>
              <a:ext cx="3175000" cy="4483100"/>
            </a:xfrm>
            <a:prstGeom prst="rect">
              <a:avLst/>
            </a:prstGeom>
          </p:spPr>
        </p:pic>
        <p:pic>
          <p:nvPicPr>
            <p:cNvPr id="2" name="図 1" descr="グラフィカル ユーザー インターフェイス, テキスト&#10;&#10;AI 生成コンテンツは誤りを含む可能性があります。">
              <a:extLst>
                <a:ext uri="{FF2B5EF4-FFF2-40B4-BE49-F238E27FC236}">
                  <a16:creationId xmlns:a16="http://schemas.microsoft.com/office/drawing/2014/main" id="{674B67C8-72D5-E8DD-3393-1705EDD89687}"/>
                </a:ext>
              </a:extLst>
            </p:cNvPr>
            <p:cNvPicPr>
              <a:picLocks noChangeAspect="1"/>
            </p:cNvPicPr>
            <p:nvPr/>
          </p:nvPicPr>
          <p:blipFill>
            <a:blip r:embed="rId4">
              <a:extLst>
                <a:ext uri="{28A0092B-C50C-407E-A947-70E740481C1C}">
                  <a14:useLocalDpi xmlns:a14="http://schemas.microsoft.com/office/drawing/2010/main" val="0"/>
                </a:ext>
              </a:extLst>
            </a:blip>
            <a:srcRect b="60981"/>
            <a:stretch>
              <a:fillRect/>
            </a:stretch>
          </p:blipFill>
          <p:spPr>
            <a:xfrm>
              <a:off x="1192782" y="2158343"/>
              <a:ext cx="2808000" cy="3723400"/>
            </a:xfrm>
            <a:prstGeom prst="rect">
              <a:avLst/>
            </a:prstGeom>
            <a:effectLst>
              <a:outerShdw blurRad="63500" sx="101309" sy="101309" algn="ctr" rotWithShape="0">
                <a:schemeClr val="tx1">
                  <a:lumMod val="50000"/>
                  <a:lumOff val="50000"/>
                  <a:alpha val="19000"/>
                </a:schemeClr>
              </a:outerShdw>
            </a:effectLst>
          </p:spPr>
        </p:pic>
      </p:grpSp>
      <p:pic>
        <p:nvPicPr>
          <p:cNvPr id="10" name="図 9" descr="アイコン が含まれている画像&#10;&#10;AI 生成コンテンツは誤りを含む可能性があります。">
            <a:extLst>
              <a:ext uri="{FF2B5EF4-FFF2-40B4-BE49-F238E27FC236}">
                <a16:creationId xmlns:a16="http://schemas.microsoft.com/office/drawing/2014/main" id="{0D789EF8-D078-B607-6C74-17BEE0C9A029}"/>
              </a:ext>
            </a:extLst>
          </p:cNvPr>
          <p:cNvPicPr>
            <a:picLocks noChangeAspect="1"/>
          </p:cNvPicPr>
          <p:nvPr/>
        </p:nvPicPr>
        <p:blipFill>
          <a:blip r:embed="rId5"/>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7F14EB89-B72D-96CA-C84E-820A5C6C1A6B}"/>
              </a:ext>
            </a:extLst>
          </p:cNvPr>
          <p:cNvPicPr>
            <a:picLocks noChangeAspect="1"/>
          </p:cNvPicPr>
          <p:nvPr/>
        </p:nvPicPr>
        <p:blipFill>
          <a:blip r:embed="rId6"/>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29D449EE-872D-A038-CCF8-8031A9B33613}"/>
              </a:ext>
            </a:extLst>
          </p:cNvPr>
          <p:cNvSpPr txBox="1"/>
          <p:nvPr/>
        </p:nvSpPr>
        <p:spPr>
          <a:xfrm>
            <a:off x="659891" y="877005"/>
            <a:ext cx="10900738" cy="1000274"/>
          </a:xfrm>
          <a:prstGeom prst="rect">
            <a:avLst/>
          </a:prstGeom>
          <a:noFill/>
        </p:spPr>
        <p:txBody>
          <a:bodyPr wrap="square" lIns="0" rIns="0" rtlCol="0">
            <a:spAutoFit/>
          </a:bodyPr>
          <a:lstStyle/>
          <a:p>
            <a:pPr algn="ctr">
              <a:spcAft>
                <a:spcPts val="600"/>
              </a:spcAft>
            </a:pPr>
            <a:r>
              <a:rPr lang="ja-JP" altLang="en-US" sz="3600" b="1">
                <a:solidFill>
                  <a:srgbClr val="26547C"/>
                </a:solidFill>
                <a:latin typeface="Yu Gothic" panose="020B0400000000000000" pitchFamily="34" charset="-128"/>
                <a:ea typeface="Yu Gothic" panose="020B0400000000000000" pitchFamily="34" charset="-128"/>
              </a:rPr>
              <a:t>タイアップ記事広告</a:t>
            </a:r>
            <a:endParaRPr lang="en-US" altLang="ja-JP" sz="3600" b="1" dirty="0">
              <a:solidFill>
                <a:srgbClr val="26547C"/>
              </a:solidFill>
              <a:latin typeface="Yu Gothic" panose="020B0400000000000000" pitchFamily="34" charset="-128"/>
              <a:ea typeface="Yu Gothic" panose="020B0400000000000000" pitchFamily="34" charset="-128"/>
            </a:endParaRPr>
          </a:p>
          <a:p>
            <a:pPr algn="ctr">
              <a:spcAft>
                <a:spcPts val="600"/>
              </a:spcAft>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貴社のストーリーをみんな</a:t>
            </a:r>
            <a:r>
              <a:rPr lang="en-US" altLang="ja-JP" sz="1600" dirty="0">
                <a:solidFill>
                  <a:schemeClr val="tx1">
                    <a:lumMod val="75000"/>
                    <a:lumOff val="25000"/>
                  </a:schemeClr>
                </a:solidFill>
                <a:latin typeface="Yu Gothic" panose="020B0400000000000000" pitchFamily="34" charset="-128"/>
                <a:ea typeface="Yu Gothic" panose="020B0400000000000000" pitchFamily="34" charset="-128"/>
              </a:rPr>
              <a:t>SX for Biz</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にて深く、広く伝えます</a:t>
            </a:r>
          </a:p>
        </p:txBody>
      </p:sp>
      <p:sp>
        <p:nvSpPr>
          <p:cNvPr id="12" name="円/楕円 11">
            <a:extLst>
              <a:ext uri="{FF2B5EF4-FFF2-40B4-BE49-F238E27FC236}">
                <a16:creationId xmlns:a16="http://schemas.microsoft.com/office/drawing/2014/main" id="{6D30CC31-52B7-CCC1-015D-6DC51AC85ADF}"/>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B907C764-B76B-0E31-DC62-B666A128F65C}"/>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B7FEFE0-DDE8-C418-AF2A-CB6B66D6B052}"/>
              </a:ext>
            </a:extLst>
          </p:cNvPr>
          <p:cNvSpPr/>
          <p:nvPr/>
        </p:nvSpPr>
        <p:spPr>
          <a:xfrm>
            <a:off x="6407150" y="2315847"/>
            <a:ext cx="2160000" cy="360000"/>
          </a:xfrm>
          <a:prstGeom prst="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a:solidFill>
                  <a:schemeClr val="bg1"/>
                </a:solidFill>
                <a:latin typeface="Yu Gothic" panose="020B0400000000000000" pitchFamily="34" charset="-128"/>
                <a:ea typeface="Yu Gothic" panose="020B0400000000000000" pitchFamily="34" charset="-128"/>
              </a:rPr>
              <a:t>ライトプラン</a:t>
            </a:r>
            <a:endParaRPr kumimoji="1" lang="ja-JP" altLang="en-US" sz="1400" b="1">
              <a:solidFill>
                <a:schemeClr val="bg1"/>
              </a:solidFill>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E83F9C08-D0E4-517D-BFB7-222809B21D13}"/>
              </a:ext>
            </a:extLst>
          </p:cNvPr>
          <p:cNvSpPr/>
          <p:nvPr/>
        </p:nvSpPr>
        <p:spPr>
          <a:xfrm>
            <a:off x="8604440" y="2315847"/>
            <a:ext cx="2160000" cy="360000"/>
          </a:xfrm>
          <a:prstGeom prst="rect">
            <a:avLst/>
          </a:prstGeom>
          <a:solidFill>
            <a:srgbClr val="5ABCC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a:solidFill>
                  <a:schemeClr val="bg1"/>
                </a:solidFill>
                <a:latin typeface="Yu Gothic" panose="020B0400000000000000" pitchFamily="34" charset="-128"/>
                <a:ea typeface="Yu Gothic" panose="020B0400000000000000" pitchFamily="34" charset="-128"/>
              </a:rPr>
              <a:t>スタンダードプラン</a:t>
            </a:r>
          </a:p>
        </p:txBody>
      </p:sp>
      <p:sp>
        <p:nvSpPr>
          <p:cNvPr id="14" name="正方形/長方形 13">
            <a:extLst>
              <a:ext uri="{FF2B5EF4-FFF2-40B4-BE49-F238E27FC236}">
                <a16:creationId xmlns:a16="http://schemas.microsoft.com/office/drawing/2014/main" id="{9F693B19-D733-1CCB-CBBC-5287D28A2AA5}"/>
              </a:ext>
            </a:extLst>
          </p:cNvPr>
          <p:cNvSpPr/>
          <p:nvPr/>
        </p:nvSpPr>
        <p:spPr>
          <a:xfrm>
            <a:off x="4929860" y="2720667"/>
            <a:ext cx="1440000" cy="36000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lIns="216000" rIns="180000" rtlCol="0" anchor="ctr"/>
          <a:lstStyle/>
          <a:p>
            <a:pPr algn="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実施料金</a:t>
            </a:r>
            <a:endPar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endParaRPr>
          </a:p>
          <a:p>
            <a:pPr algn="r"/>
            <a:r>
              <a:rPr lang="en-US" altLang="ja-JP" sz="800" dirty="0">
                <a:solidFill>
                  <a:schemeClr val="tx1">
                    <a:lumMod val="75000"/>
                    <a:lumOff val="25000"/>
                  </a:schemeClr>
                </a:solidFill>
                <a:latin typeface="Yu Gothic Medium" panose="020B0400000000000000" pitchFamily="34" charset="-128"/>
                <a:ea typeface="Yu Gothic Medium" panose="020B0400000000000000" pitchFamily="34" charset="-128"/>
              </a:rPr>
              <a:t>※</a:t>
            </a:r>
            <a:r>
              <a:rPr lang="ja-JP" altLang="en-US" sz="800">
                <a:solidFill>
                  <a:schemeClr val="tx1">
                    <a:lumMod val="75000"/>
                    <a:lumOff val="25000"/>
                  </a:schemeClr>
                </a:solidFill>
                <a:latin typeface="Yu Gothic Medium" panose="020B0400000000000000" pitchFamily="34" charset="-128"/>
                <a:ea typeface="Yu Gothic Medium" panose="020B0400000000000000" pitchFamily="34" charset="-128"/>
              </a:rPr>
              <a:t>記事制作費込／税別</a:t>
            </a:r>
          </a:p>
        </p:txBody>
      </p:sp>
      <p:sp>
        <p:nvSpPr>
          <p:cNvPr id="17" name="正方形/長方形 16">
            <a:extLst>
              <a:ext uri="{FF2B5EF4-FFF2-40B4-BE49-F238E27FC236}">
                <a16:creationId xmlns:a16="http://schemas.microsoft.com/office/drawing/2014/main" id="{AE1FF4C6-244C-C950-CE23-A652C473A0BD}"/>
              </a:ext>
            </a:extLst>
          </p:cNvPr>
          <p:cNvSpPr/>
          <p:nvPr/>
        </p:nvSpPr>
        <p:spPr>
          <a:xfrm>
            <a:off x="6407150" y="2720667"/>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30</a:t>
            </a:r>
            <a:r>
              <a:rPr kumimoji="1" lang="ja-JP" altLang="en-US" sz="1200">
                <a:latin typeface="Yu Gothic" panose="020B0400000000000000" pitchFamily="34" charset="-128"/>
                <a:ea typeface="Yu Gothic" panose="020B0400000000000000" pitchFamily="34" charset="-128"/>
              </a:rPr>
              <a:t>万円</a:t>
            </a:r>
            <a:endParaRPr kumimoji="1" lang="en-US" altLang="ja-JP" sz="1200" dirty="0">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D7C25A77-407F-C9B6-F4F5-B8B4AB03FD93}"/>
              </a:ext>
            </a:extLst>
          </p:cNvPr>
          <p:cNvSpPr/>
          <p:nvPr/>
        </p:nvSpPr>
        <p:spPr>
          <a:xfrm>
            <a:off x="8604440" y="2720667"/>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50</a:t>
            </a:r>
            <a:r>
              <a:rPr kumimoji="1" lang="ja-JP" altLang="en-US" sz="1200">
                <a:latin typeface="Yu Gothic" panose="020B0400000000000000" pitchFamily="34" charset="-128"/>
                <a:ea typeface="Yu Gothic" panose="020B0400000000000000" pitchFamily="34" charset="-128"/>
              </a:rPr>
              <a:t>万円</a:t>
            </a:r>
          </a:p>
        </p:txBody>
      </p:sp>
      <p:sp>
        <p:nvSpPr>
          <p:cNvPr id="32" name="正方形/長方形 31">
            <a:extLst>
              <a:ext uri="{FF2B5EF4-FFF2-40B4-BE49-F238E27FC236}">
                <a16:creationId xmlns:a16="http://schemas.microsoft.com/office/drawing/2014/main" id="{7078B624-03E7-5B22-4E75-61261A64C660}"/>
              </a:ext>
            </a:extLst>
          </p:cNvPr>
          <p:cNvSpPr/>
          <p:nvPr/>
        </p:nvSpPr>
        <p:spPr>
          <a:xfrm>
            <a:off x="4929860" y="3125487"/>
            <a:ext cx="1440000" cy="36000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lIns="216000" rIns="180000" rtlCol="0" anchor="ctr"/>
          <a:lstStyle/>
          <a:p>
            <a:pPr algn="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保証</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PV</a:t>
            </a:r>
            <a:endPar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33" name="正方形/長方形 32">
            <a:extLst>
              <a:ext uri="{FF2B5EF4-FFF2-40B4-BE49-F238E27FC236}">
                <a16:creationId xmlns:a16="http://schemas.microsoft.com/office/drawing/2014/main" id="{A673C091-883B-7ACA-659F-74F22A2E2FEF}"/>
              </a:ext>
            </a:extLst>
          </p:cNvPr>
          <p:cNvSpPr/>
          <p:nvPr/>
        </p:nvSpPr>
        <p:spPr>
          <a:xfrm>
            <a:off x="6407150" y="3125487"/>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5,000PV</a:t>
            </a:r>
            <a:endParaRPr kumimoji="1" lang="ja-JP" altLang="en-US" sz="1200">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C8C40A35-3D8A-BB4D-CA78-E6339E400A49}"/>
              </a:ext>
            </a:extLst>
          </p:cNvPr>
          <p:cNvSpPr/>
          <p:nvPr/>
        </p:nvSpPr>
        <p:spPr>
          <a:xfrm>
            <a:off x="8604440" y="3125487"/>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10,000PV</a:t>
            </a:r>
            <a:endParaRPr kumimoji="1" lang="ja-JP" altLang="en-US" sz="1200">
              <a:latin typeface="Yu Gothic" panose="020B0400000000000000" pitchFamily="34" charset="-128"/>
              <a:ea typeface="Yu Gothic" panose="020B0400000000000000" pitchFamily="34" charset="-128"/>
            </a:endParaRPr>
          </a:p>
        </p:txBody>
      </p:sp>
      <p:sp>
        <p:nvSpPr>
          <p:cNvPr id="35" name="正方形/長方形 34">
            <a:extLst>
              <a:ext uri="{FF2B5EF4-FFF2-40B4-BE49-F238E27FC236}">
                <a16:creationId xmlns:a16="http://schemas.microsoft.com/office/drawing/2014/main" id="{CA1DB430-8C41-DE59-CE4E-C23464804E25}"/>
              </a:ext>
            </a:extLst>
          </p:cNvPr>
          <p:cNvSpPr/>
          <p:nvPr/>
        </p:nvSpPr>
        <p:spPr>
          <a:xfrm>
            <a:off x="4929860" y="3530307"/>
            <a:ext cx="1440000" cy="36000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lIns="216000" rIns="180000" rtlCol="0" anchor="ctr"/>
          <a:lstStyle/>
          <a:p>
            <a:pPr algn="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記事文字数</a:t>
            </a:r>
            <a:endPar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36" name="正方形/長方形 35">
            <a:extLst>
              <a:ext uri="{FF2B5EF4-FFF2-40B4-BE49-F238E27FC236}">
                <a16:creationId xmlns:a16="http://schemas.microsoft.com/office/drawing/2014/main" id="{8A8E8A9A-27A5-FCD3-C8E2-170037BF4173}"/>
              </a:ext>
            </a:extLst>
          </p:cNvPr>
          <p:cNvSpPr/>
          <p:nvPr/>
        </p:nvSpPr>
        <p:spPr>
          <a:xfrm>
            <a:off x="6407150" y="3530307"/>
            <a:ext cx="435729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3,000〜4,000</a:t>
            </a:r>
            <a:r>
              <a:rPr kumimoji="1" lang="ja-JP" altLang="en-US" sz="1200">
                <a:latin typeface="Yu Gothic" panose="020B0400000000000000" pitchFamily="34" charset="-128"/>
                <a:ea typeface="Yu Gothic" panose="020B0400000000000000" pitchFamily="34" charset="-128"/>
              </a:rPr>
              <a:t>文字程度</a:t>
            </a:r>
          </a:p>
        </p:txBody>
      </p:sp>
      <p:sp>
        <p:nvSpPr>
          <p:cNvPr id="38" name="正方形/長方形 37">
            <a:extLst>
              <a:ext uri="{FF2B5EF4-FFF2-40B4-BE49-F238E27FC236}">
                <a16:creationId xmlns:a16="http://schemas.microsoft.com/office/drawing/2014/main" id="{4D94239A-A592-1393-E1B7-9DADD806A7A6}"/>
              </a:ext>
            </a:extLst>
          </p:cNvPr>
          <p:cNvSpPr/>
          <p:nvPr/>
        </p:nvSpPr>
        <p:spPr>
          <a:xfrm>
            <a:off x="4929860" y="3935127"/>
            <a:ext cx="1440000" cy="36000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lIns="216000" rIns="180000" rtlCol="0" anchor="ctr"/>
          <a:lstStyle/>
          <a:p>
            <a:pPr algn="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遷移先</a:t>
            </a:r>
          </a:p>
        </p:txBody>
      </p:sp>
      <p:sp>
        <p:nvSpPr>
          <p:cNvPr id="39" name="正方形/長方形 38">
            <a:extLst>
              <a:ext uri="{FF2B5EF4-FFF2-40B4-BE49-F238E27FC236}">
                <a16:creationId xmlns:a16="http://schemas.microsoft.com/office/drawing/2014/main" id="{7E7C71A3-438B-FF5C-2B31-14278811174F}"/>
              </a:ext>
            </a:extLst>
          </p:cNvPr>
          <p:cNvSpPr/>
          <p:nvPr/>
        </p:nvSpPr>
        <p:spPr>
          <a:xfrm>
            <a:off x="6407150" y="3935127"/>
            <a:ext cx="435729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a:t>記事末にお問い合わせ先を記載（貴社指定）</a:t>
            </a:r>
            <a:endParaRPr lang="ja-JP" altLang="en-US" sz="1200">
              <a:solidFill>
                <a:srgbClr val="000000"/>
              </a:solidFill>
              <a:latin typeface="メイリオ" panose="020B0604030504040204" pitchFamily="34" charset="-128"/>
              <a:ea typeface="メイリオ" panose="020B0604030504040204" pitchFamily="34" charset="-128"/>
            </a:endParaRPr>
          </a:p>
        </p:txBody>
      </p:sp>
      <p:sp>
        <p:nvSpPr>
          <p:cNvPr id="41" name="正方形/長方形 40">
            <a:extLst>
              <a:ext uri="{FF2B5EF4-FFF2-40B4-BE49-F238E27FC236}">
                <a16:creationId xmlns:a16="http://schemas.microsoft.com/office/drawing/2014/main" id="{ED9C0E14-3121-A550-A9E9-E58D18F45759}"/>
              </a:ext>
            </a:extLst>
          </p:cNvPr>
          <p:cNvSpPr/>
          <p:nvPr/>
        </p:nvSpPr>
        <p:spPr>
          <a:xfrm>
            <a:off x="4929860" y="4339947"/>
            <a:ext cx="1440000" cy="360000"/>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lIns="216000" rIns="180000" rtlCol="0" anchor="ctr"/>
          <a:lstStyle/>
          <a:p>
            <a:pPr algn="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リンク</a:t>
            </a:r>
          </a:p>
        </p:txBody>
      </p:sp>
      <p:sp>
        <p:nvSpPr>
          <p:cNvPr id="42" name="正方形/長方形 41">
            <a:extLst>
              <a:ext uri="{FF2B5EF4-FFF2-40B4-BE49-F238E27FC236}">
                <a16:creationId xmlns:a16="http://schemas.microsoft.com/office/drawing/2014/main" id="{B3F0A4CE-FFA8-4B26-BDF3-4EE062FF41E0}"/>
              </a:ext>
            </a:extLst>
          </p:cNvPr>
          <p:cNvSpPr/>
          <p:nvPr/>
        </p:nvSpPr>
        <p:spPr>
          <a:xfrm>
            <a:off x="6407150" y="4339947"/>
            <a:ext cx="435729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a:t>本文内リンクは３つまで</a:t>
            </a:r>
            <a:endParaRPr lang="en-US" altLang="ja-JP" sz="1200" dirty="0">
              <a:latin typeface="Yu Gothic" panose="020B0400000000000000" pitchFamily="34" charset="-128"/>
              <a:ea typeface="Yu Gothic" panose="020B0400000000000000" pitchFamily="34" charset="-128"/>
            </a:endParaRPr>
          </a:p>
        </p:txBody>
      </p:sp>
      <p:sp>
        <p:nvSpPr>
          <p:cNvPr id="45" name="正方形/長方形 44">
            <a:extLst>
              <a:ext uri="{FF2B5EF4-FFF2-40B4-BE49-F238E27FC236}">
                <a16:creationId xmlns:a16="http://schemas.microsoft.com/office/drawing/2014/main" id="{BE851B40-E4F1-B201-669C-3BF99C4D5FE2}"/>
              </a:ext>
            </a:extLst>
          </p:cNvPr>
          <p:cNvSpPr/>
          <p:nvPr/>
        </p:nvSpPr>
        <p:spPr>
          <a:xfrm>
            <a:off x="6407150" y="4744767"/>
            <a:ext cx="4357290" cy="360000"/>
          </a:xfrm>
          <a:prstGeom prst="rect">
            <a:avLst/>
          </a:prstGeom>
          <a:solidFill>
            <a:srgbClr val="6DD85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a:solidFill>
                  <a:schemeClr val="bg1"/>
                </a:solidFill>
                <a:latin typeface="Yu Gothic" panose="020B0400000000000000" pitchFamily="34" charset="-128"/>
                <a:ea typeface="Yu Gothic" panose="020B0400000000000000" pitchFamily="34" charset="-128"/>
              </a:rPr>
              <a:t>オプション</a:t>
            </a:r>
          </a:p>
        </p:txBody>
      </p:sp>
      <p:sp>
        <p:nvSpPr>
          <p:cNvPr id="48" name="正方形/長方形 47">
            <a:extLst>
              <a:ext uri="{FF2B5EF4-FFF2-40B4-BE49-F238E27FC236}">
                <a16:creationId xmlns:a16="http://schemas.microsoft.com/office/drawing/2014/main" id="{C41909C4-5089-B547-A252-132DC1DBFAA2}"/>
              </a:ext>
            </a:extLst>
          </p:cNvPr>
          <p:cNvSpPr/>
          <p:nvPr/>
        </p:nvSpPr>
        <p:spPr>
          <a:xfrm>
            <a:off x="6407150" y="514958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latin typeface="Yu Gothic" panose="020B0400000000000000" pitchFamily="34" charset="-128"/>
                <a:ea typeface="Yu Gothic" panose="020B0400000000000000" pitchFamily="34" charset="-128"/>
              </a:rPr>
              <a:t>二次利用</a:t>
            </a:r>
          </a:p>
        </p:txBody>
      </p:sp>
      <p:sp>
        <p:nvSpPr>
          <p:cNvPr id="49" name="正方形/長方形 48">
            <a:extLst>
              <a:ext uri="{FF2B5EF4-FFF2-40B4-BE49-F238E27FC236}">
                <a16:creationId xmlns:a16="http://schemas.microsoft.com/office/drawing/2014/main" id="{830B2BA6-AAF7-0323-6F94-29FA1B759A70}"/>
              </a:ext>
            </a:extLst>
          </p:cNvPr>
          <p:cNvSpPr/>
          <p:nvPr/>
        </p:nvSpPr>
        <p:spPr>
          <a:xfrm>
            <a:off x="8604440" y="514958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latin typeface="Yu Gothic" panose="020B0400000000000000" pitchFamily="34" charset="-128"/>
                <a:ea typeface="Yu Gothic" panose="020B0400000000000000" pitchFamily="34" charset="-128"/>
              </a:rPr>
              <a:t>対談相手キャスティング</a:t>
            </a:r>
          </a:p>
        </p:txBody>
      </p:sp>
      <p:sp>
        <p:nvSpPr>
          <p:cNvPr id="50" name="テキスト ボックス 49">
            <a:extLst>
              <a:ext uri="{FF2B5EF4-FFF2-40B4-BE49-F238E27FC236}">
                <a16:creationId xmlns:a16="http://schemas.microsoft.com/office/drawing/2014/main" id="{91EB3348-CD8F-6285-ADD3-3CF6C4356884}"/>
              </a:ext>
            </a:extLst>
          </p:cNvPr>
          <p:cNvSpPr txBox="1"/>
          <p:nvPr/>
        </p:nvSpPr>
        <p:spPr>
          <a:xfrm>
            <a:off x="6369860" y="5980995"/>
            <a:ext cx="4217215" cy="215444"/>
          </a:xfrm>
          <a:prstGeom prst="rect">
            <a:avLst/>
          </a:prstGeom>
          <a:noFill/>
        </p:spPr>
        <p:txBody>
          <a:bodyPr wrap="square" rtlCol="0">
            <a:spAutoFit/>
          </a:bodyPr>
          <a:lstStyle/>
          <a:p>
            <a:r>
              <a:rPr lang="en-US" altLang="ja-JP" sz="800"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800">
                <a:solidFill>
                  <a:schemeClr val="tx1">
                    <a:lumMod val="75000"/>
                    <a:lumOff val="25000"/>
                  </a:schemeClr>
                </a:solidFill>
                <a:latin typeface="Yu Gothic" panose="020B0400000000000000" pitchFamily="34" charset="-128"/>
                <a:ea typeface="Yu Gothic" panose="020B0400000000000000" pitchFamily="34" charset="-128"/>
              </a:rPr>
              <a:t>遠方取材、著名人の取材など別途費用が発生する場合は都度見積もりとなります。</a:t>
            </a:r>
          </a:p>
        </p:txBody>
      </p:sp>
      <p:sp>
        <p:nvSpPr>
          <p:cNvPr id="51" name="正方形/長方形 50">
            <a:extLst>
              <a:ext uri="{FF2B5EF4-FFF2-40B4-BE49-F238E27FC236}">
                <a16:creationId xmlns:a16="http://schemas.microsoft.com/office/drawing/2014/main" id="{10AB6A1D-2657-4F89-A23C-57A3B6B6973E}"/>
              </a:ext>
            </a:extLst>
          </p:cNvPr>
          <p:cNvSpPr/>
          <p:nvPr/>
        </p:nvSpPr>
        <p:spPr>
          <a:xfrm>
            <a:off x="6407150" y="5553248"/>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latin typeface="Yu Gothic" panose="020B0400000000000000" pitchFamily="34" charset="-128"/>
                <a:ea typeface="Yu Gothic" panose="020B0400000000000000" pitchFamily="34" charset="-128"/>
              </a:rPr>
              <a:t>PV</a:t>
            </a:r>
            <a:r>
              <a:rPr kumimoji="1" lang="ja-JP" altLang="en-US" sz="1200">
                <a:latin typeface="Yu Gothic" panose="020B0400000000000000" pitchFamily="34" charset="-128"/>
                <a:ea typeface="Yu Gothic" panose="020B0400000000000000" pitchFamily="34" charset="-128"/>
              </a:rPr>
              <a:t>ブースト</a:t>
            </a:r>
          </a:p>
        </p:txBody>
      </p:sp>
      <p:sp>
        <p:nvSpPr>
          <p:cNvPr id="52" name="正方形/長方形 51">
            <a:extLst>
              <a:ext uri="{FF2B5EF4-FFF2-40B4-BE49-F238E27FC236}">
                <a16:creationId xmlns:a16="http://schemas.microsoft.com/office/drawing/2014/main" id="{8D72F6BA-D2DE-6708-FA12-EBA30393571D}"/>
              </a:ext>
            </a:extLst>
          </p:cNvPr>
          <p:cNvSpPr/>
          <p:nvPr/>
        </p:nvSpPr>
        <p:spPr>
          <a:xfrm>
            <a:off x="8604440" y="5553248"/>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latin typeface="Yu Gothic" panose="020B0400000000000000" pitchFamily="34" charset="-128"/>
                <a:ea typeface="Yu Gothic" panose="020B0400000000000000" pitchFamily="34" charset="-128"/>
              </a:rPr>
              <a:t>リード提供</a:t>
            </a:r>
          </a:p>
        </p:txBody>
      </p:sp>
      <p:sp>
        <p:nvSpPr>
          <p:cNvPr id="3" name="テキスト ボックス 2">
            <a:extLst>
              <a:ext uri="{FF2B5EF4-FFF2-40B4-BE49-F238E27FC236}">
                <a16:creationId xmlns:a16="http://schemas.microsoft.com/office/drawing/2014/main" id="{C2F7FF05-0B53-DF49-EB56-17B619863479}"/>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424007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1913-67AF-D9A0-CF77-F4F5D0658BDC}"/>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5816D7DE-72EE-9AA4-E81D-4FD31F4B5793}"/>
              </a:ext>
            </a:extLst>
          </p:cNvPr>
          <p:cNvPicPr>
            <a:picLocks noChangeAspect="1"/>
          </p:cNvPicPr>
          <p:nvPr/>
        </p:nvPicPr>
        <p:blipFill>
          <a:blip r:embed="rId2"/>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FC7DBBCB-1016-F8E8-475B-267308882C73}"/>
              </a:ext>
            </a:extLst>
          </p:cNvPr>
          <p:cNvPicPr>
            <a:picLocks noChangeAspect="1"/>
          </p:cNvPicPr>
          <p:nvPr/>
        </p:nvPicPr>
        <p:blipFill>
          <a:blip r:embed="rId3"/>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F664E075-F20A-8376-95C0-D053E4606D4F}"/>
              </a:ext>
            </a:extLst>
          </p:cNvPr>
          <p:cNvSpPr txBox="1"/>
          <p:nvPr/>
        </p:nvSpPr>
        <p:spPr>
          <a:xfrm>
            <a:off x="659891" y="877005"/>
            <a:ext cx="10900738" cy="969496"/>
          </a:xfrm>
          <a:prstGeom prst="rect">
            <a:avLst/>
          </a:prstGeom>
          <a:noFill/>
        </p:spPr>
        <p:txBody>
          <a:bodyPr wrap="square" lIns="0" rIns="0" rtlCol="0">
            <a:spAutoFit/>
          </a:bodyPr>
          <a:lstStyle/>
          <a:p>
            <a:pPr algn="ctr">
              <a:spcAft>
                <a:spcPts val="600"/>
              </a:spcAft>
            </a:pPr>
            <a:r>
              <a:rPr lang="ja-JP" altLang="en-US" sz="3600" b="1">
                <a:solidFill>
                  <a:srgbClr val="26547C"/>
                </a:solidFill>
                <a:latin typeface="Yu Gothic" panose="020B0400000000000000" pitchFamily="34" charset="-128"/>
                <a:ea typeface="Yu Gothic" panose="020B0400000000000000" pitchFamily="34" charset="-128"/>
              </a:rPr>
              <a:t>イベント集客代行</a:t>
            </a:r>
            <a:endParaRPr lang="en-US" altLang="ja-JP" sz="3600" b="1" dirty="0">
              <a:solidFill>
                <a:srgbClr val="26547C"/>
              </a:solidFill>
              <a:latin typeface="Yu Gothic" panose="020B0400000000000000" pitchFamily="34" charset="-128"/>
              <a:ea typeface="Yu Gothic" panose="020B0400000000000000" pitchFamily="34" charset="-128"/>
            </a:endParaRPr>
          </a:p>
          <a:p>
            <a:pPr algn="ctr">
              <a:spcAft>
                <a:spcPts val="600"/>
              </a:spcAft>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みんな</a:t>
            </a:r>
            <a:r>
              <a:rPr lang="en" altLang="ja-JP" sz="1600" dirty="0">
                <a:solidFill>
                  <a:schemeClr val="tx1">
                    <a:lumMod val="75000"/>
                    <a:lumOff val="25000"/>
                  </a:schemeClr>
                </a:solidFill>
                <a:latin typeface="Yu Gothic" panose="020B0400000000000000" pitchFamily="34" charset="-128"/>
                <a:ea typeface="Yu Gothic" panose="020B0400000000000000" pitchFamily="34" charset="-128"/>
              </a:rPr>
              <a:t>SX for Biz</a:t>
            </a: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内に貴社のイベント情報を掲載し、集客を実施</a:t>
            </a:r>
          </a:p>
        </p:txBody>
      </p:sp>
      <p:sp>
        <p:nvSpPr>
          <p:cNvPr id="2" name="角丸四角形 1">
            <a:extLst>
              <a:ext uri="{FF2B5EF4-FFF2-40B4-BE49-F238E27FC236}">
                <a16:creationId xmlns:a16="http://schemas.microsoft.com/office/drawing/2014/main" id="{85876CF1-89F5-A0DC-8A2D-4112C91C2141}"/>
              </a:ext>
            </a:extLst>
          </p:cNvPr>
          <p:cNvSpPr/>
          <p:nvPr/>
        </p:nvSpPr>
        <p:spPr>
          <a:xfrm>
            <a:off x="2484000" y="2196202"/>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イベントページに情報掲載</a:t>
            </a:r>
            <a:endParaRPr lang="en" altLang="ja-JP" sz="24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SNS</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やメルマガなどにて集客。</a:t>
            </a: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SX</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の推進に意識の高い担当者へ訴求します。</a:t>
            </a:r>
          </a:p>
        </p:txBody>
      </p:sp>
      <p:sp>
        <p:nvSpPr>
          <p:cNvPr id="3" name="角丸四角形 2">
            <a:extLst>
              <a:ext uri="{FF2B5EF4-FFF2-40B4-BE49-F238E27FC236}">
                <a16:creationId xmlns:a16="http://schemas.microsoft.com/office/drawing/2014/main" id="{5D15B49F-1DC8-5A6C-6A1B-64888660E4C2}"/>
              </a:ext>
            </a:extLst>
          </p:cNvPr>
          <p:cNvSpPr/>
          <p:nvPr/>
        </p:nvSpPr>
        <p:spPr>
          <a:xfrm>
            <a:off x="1260000" y="2196202"/>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sp>
        <p:nvSpPr>
          <p:cNvPr id="13" name="角丸四角形 12">
            <a:extLst>
              <a:ext uri="{FF2B5EF4-FFF2-40B4-BE49-F238E27FC236}">
                <a16:creationId xmlns:a16="http://schemas.microsoft.com/office/drawing/2014/main" id="{D4D9E0E4-8022-FDE6-7634-06C48E2BC8BA}"/>
              </a:ext>
            </a:extLst>
          </p:cNvPr>
          <p:cNvSpPr/>
          <p:nvPr/>
        </p:nvSpPr>
        <p:spPr>
          <a:xfrm>
            <a:off x="2484000" y="3574548"/>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25999"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2.</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フォームよりお申込み</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400"/>
              </a:spcAft>
            </a:pP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Biz</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会員が資料をダウンロード。ユーザーの行動情報を取得します。</a:t>
            </a:r>
            <a:endParaRPr lang="ja-JP" altLang="en-US" sz="160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 name="角丸四角形 3">
            <a:extLst>
              <a:ext uri="{FF2B5EF4-FFF2-40B4-BE49-F238E27FC236}">
                <a16:creationId xmlns:a16="http://schemas.microsoft.com/office/drawing/2014/main" id="{C8069E37-47F4-3CAD-7512-0AF8423BF9A9}"/>
              </a:ext>
            </a:extLst>
          </p:cNvPr>
          <p:cNvSpPr/>
          <p:nvPr/>
        </p:nvSpPr>
        <p:spPr>
          <a:xfrm>
            <a:off x="1260000" y="3574548"/>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sp>
        <p:nvSpPr>
          <p:cNvPr id="8" name="角丸四角形 7">
            <a:extLst>
              <a:ext uri="{FF2B5EF4-FFF2-40B4-BE49-F238E27FC236}">
                <a16:creationId xmlns:a16="http://schemas.microsoft.com/office/drawing/2014/main" id="{44A355DF-3897-06DB-4380-4CB6532D744F}"/>
              </a:ext>
            </a:extLst>
          </p:cNvPr>
          <p:cNvSpPr/>
          <p:nvPr/>
        </p:nvSpPr>
        <p:spPr>
          <a:xfrm>
            <a:off x="2484000" y="4952893"/>
            <a:ext cx="4320000" cy="1080000"/>
          </a:xfrm>
          <a:prstGeom prst="roundRect">
            <a:avLst>
              <a:gd name="adj" fmla="val 765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bIns="36000" rtlCol="0" anchor="ctr"/>
          <a:lstStyle/>
          <a:p>
            <a:pPr>
              <a:spcAft>
                <a:spcPts val="400"/>
              </a:spcAft>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3.</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リードデータ納品</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400"/>
              </a:spcAft>
            </a:pP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無効データを除外したリードを</a:t>
            </a:r>
            <a:r>
              <a:rPr lang="en" altLang="ja-JP" sz="1400" dirty="0">
                <a:solidFill>
                  <a:schemeClr val="tx1">
                    <a:lumMod val="75000"/>
                    <a:lumOff val="25000"/>
                  </a:schemeClr>
                </a:solidFill>
                <a:latin typeface="Yu Gothic Medium" panose="020B0400000000000000" pitchFamily="34" charset="-128"/>
                <a:ea typeface="Yu Gothic Medium" panose="020B0400000000000000" pitchFamily="34" charset="-128"/>
              </a:rPr>
              <a:t>CSV</a:t>
            </a: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にて納品します。</a:t>
            </a:r>
          </a:p>
        </p:txBody>
      </p:sp>
      <p:sp>
        <p:nvSpPr>
          <p:cNvPr id="5" name="角丸四角形 4">
            <a:extLst>
              <a:ext uri="{FF2B5EF4-FFF2-40B4-BE49-F238E27FC236}">
                <a16:creationId xmlns:a16="http://schemas.microsoft.com/office/drawing/2014/main" id="{EFE9B237-6C9E-4813-BF9E-4CE42D7F13F7}"/>
              </a:ext>
            </a:extLst>
          </p:cNvPr>
          <p:cNvSpPr/>
          <p:nvPr/>
        </p:nvSpPr>
        <p:spPr>
          <a:xfrm>
            <a:off x="1260000" y="4952893"/>
            <a:ext cx="1080000" cy="1080000"/>
          </a:xfrm>
          <a:prstGeom prst="round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endParaRPr>
          </a:p>
        </p:txBody>
      </p:sp>
      <p:grpSp>
        <p:nvGrpSpPr>
          <p:cNvPr id="20" name="グループ化 19">
            <a:extLst>
              <a:ext uri="{FF2B5EF4-FFF2-40B4-BE49-F238E27FC236}">
                <a16:creationId xmlns:a16="http://schemas.microsoft.com/office/drawing/2014/main" id="{3B611F6C-F9ED-343A-DE46-1A2A8F02F3AE}"/>
              </a:ext>
            </a:extLst>
          </p:cNvPr>
          <p:cNvGrpSpPr/>
          <p:nvPr/>
        </p:nvGrpSpPr>
        <p:grpSpPr>
          <a:xfrm>
            <a:off x="7332000" y="2134547"/>
            <a:ext cx="3600000" cy="3960000"/>
            <a:chOff x="7560000" y="2134547"/>
            <a:chExt cx="3600000" cy="3960000"/>
          </a:xfrm>
        </p:grpSpPr>
        <p:sp>
          <p:nvSpPr>
            <p:cNvPr id="14" name="角丸四角形 13">
              <a:extLst>
                <a:ext uri="{FF2B5EF4-FFF2-40B4-BE49-F238E27FC236}">
                  <a16:creationId xmlns:a16="http://schemas.microsoft.com/office/drawing/2014/main" id="{B0D620C1-6E78-5D96-06E4-C562EEE17AB5}"/>
                </a:ext>
              </a:extLst>
            </p:cNvPr>
            <p:cNvSpPr/>
            <p:nvPr/>
          </p:nvSpPr>
          <p:spPr>
            <a:xfrm>
              <a:off x="7560000" y="2134547"/>
              <a:ext cx="3600000" cy="3960000"/>
            </a:xfrm>
            <a:prstGeom prst="roundRect">
              <a:avLst>
                <a:gd name="adj" fmla="val 7659"/>
              </a:avLst>
            </a:prstGeom>
            <a:solidFill>
              <a:schemeClr val="bg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Ins="360000" bIns="36000" rtlCol="0" anchor="ctr"/>
            <a:lstStyle/>
            <a:p>
              <a:pPr>
                <a:spcAft>
                  <a:spcPts val="4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成果地点</a:t>
              </a:r>
              <a:endParaRPr lang="en" altLang="ja-JP" sz="1100"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イベント申し込み</a:t>
              </a:r>
            </a:p>
            <a:p>
              <a:pPr>
                <a:spcAft>
                  <a:spcPts val="600"/>
                </a:spcAft>
              </a:pP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初期費用　　　　　０円</a:t>
              </a: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a:solidFill>
                    <a:schemeClr val="tx1">
                      <a:lumMod val="75000"/>
                      <a:lumOff val="25000"/>
                    </a:schemeClr>
                  </a:solidFill>
                  <a:latin typeface="Yu Gothic" panose="020B0400000000000000" pitchFamily="34" charset="-128"/>
                  <a:ea typeface="Yu Gothic" panose="020B0400000000000000" pitchFamily="34" charset="-128"/>
                </a:rPr>
                <a:t>掲載費用　　　　　０円</a:t>
              </a:r>
              <a:endParaRPr lang="en"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endParaRPr lang="en-US" altLang="ja-JP"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ja-JP" altLang="en-US" b="1">
                  <a:solidFill>
                    <a:schemeClr val="tx1">
                      <a:lumMod val="75000"/>
                      <a:lumOff val="25000"/>
                    </a:schemeClr>
                  </a:solidFill>
                  <a:latin typeface="Yu Gothic" panose="020B0400000000000000" pitchFamily="34" charset="-128"/>
                  <a:ea typeface="Yu Gothic" panose="020B0400000000000000" pitchFamily="34" charset="-128"/>
                </a:rPr>
                <a:t>成果報酬</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spcAft>
                  <a:spcPts val="600"/>
                </a:spcAft>
              </a:pPr>
              <a:r>
                <a:rPr lang="en-US" altLang="ja-JP" sz="4400" b="1" dirty="0">
                  <a:solidFill>
                    <a:srgbClr val="69BF9A"/>
                  </a:solidFill>
                  <a:latin typeface="Yu Gothic" panose="020B0400000000000000" pitchFamily="34" charset="-128"/>
                  <a:ea typeface="Yu Gothic" panose="020B0400000000000000" pitchFamily="34" charset="-128"/>
                </a:rPr>
                <a:t>10,000</a:t>
              </a:r>
              <a:r>
                <a:rPr lang="ja-JP" altLang="en-US" sz="2800" b="1">
                  <a:solidFill>
                    <a:srgbClr val="69BF9A"/>
                  </a:solidFill>
                  <a:latin typeface="Yu Gothic" panose="020B0400000000000000" pitchFamily="34" charset="-128"/>
                  <a:ea typeface="Yu Gothic" panose="020B0400000000000000" pitchFamily="34" charset="-128"/>
                </a:rPr>
                <a:t>円</a:t>
              </a:r>
              <a:r>
                <a:rPr lang="en-US" altLang="ja-JP" sz="2800" b="1" dirty="0">
                  <a:solidFill>
                    <a:srgbClr val="69BF9A"/>
                  </a:solidFill>
                  <a:latin typeface="Yu Gothic" panose="020B0400000000000000" pitchFamily="34" charset="-128"/>
                  <a:ea typeface="Yu Gothic" panose="020B0400000000000000" pitchFamily="34" charset="-128"/>
                </a:rPr>
                <a:t>/</a:t>
              </a:r>
              <a:r>
                <a:rPr lang="ja-JP" altLang="en-US" sz="2800" b="1">
                  <a:solidFill>
                    <a:srgbClr val="69BF9A"/>
                  </a:solidFill>
                  <a:latin typeface="Yu Gothic" panose="020B0400000000000000" pitchFamily="34" charset="-128"/>
                  <a:ea typeface="Yu Gothic" panose="020B0400000000000000" pitchFamily="34" charset="-128"/>
                </a:rPr>
                <a:t>件</a:t>
              </a:r>
              <a:endParaRPr lang="en-US" altLang="ja-JP" sz="3600" b="1" dirty="0">
                <a:solidFill>
                  <a:srgbClr val="69BF9A"/>
                </a:solidFill>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53449E7B-3AB5-2903-B5DC-02AD9A0D7CBF}"/>
                </a:ext>
              </a:extLst>
            </p:cNvPr>
            <p:cNvCxnSpPr>
              <a:cxnSpLocks/>
            </p:cNvCxnSpPr>
            <p:nvPr/>
          </p:nvCxnSpPr>
          <p:spPr>
            <a:xfrm>
              <a:off x="8100000" y="3429000"/>
              <a:ext cx="2520000" cy="0"/>
            </a:xfrm>
            <a:prstGeom prst="line">
              <a:avLst/>
            </a:prstGeom>
            <a:ln w="158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A9789166-1B51-04E7-C23B-05B03F7E0E50}"/>
                </a:ext>
              </a:extLst>
            </p:cNvPr>
            <p:cNvCxnSpPr>
              <a:cxnSpLocks/>
            </p:cNvCxnSpPr>
            <p:nvPr/>
          </p:nvCxnSpPr>
          <p:spPr>
            <a:xfrm>
              <a:off x="8100000" y="4441372"/>
              <a:ext cx="2520000" cy="0"/>
            </a:xfrm>
            <a:prstGeom prst="line">
              <a:avLst/>
            </a:prstGeom>
            <a:ln w="254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6" name="円/楕円 5">
            <a:extLst>
              <a:ext uri="{FF2B5EF4-FFF2-40B4-BE49-F238E27FC236}">
                <a16:creationId xmlns:a16="http://schemas.microsoft.com/office/drawing/2014/main" id="{677106BD-EC23-1B5C-DFD8-D3F40859B787}"/>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FD23E335-BB06-E162-3602-71FA813CAA80}"/>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1" name="グラフィックス 20" descr="日毎カレンダー 単色塗りつぶし">
            <a:extLst>
              <a:ext uri="{FF2B5EF4-FFF2-40B4-BE49-F238E27FC236}">
                <a16:creationId xmlns:a16="http://schemas.microsoft.com/office/drawing/2014/main" id="{6B23A869-BD5B-43D4-C341-10485C7A29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800" y="2294727"/>
            <a:ext cx="914400" cy="914400"/>
          </a:xfrm>
          <a:prstGeom prst="rect">
            <a:avLst/>
          </a:prstGeom>
        </p:spPr>
      </p:pic>
      <p:pic>
        <p:nvPicPr>
          <p:cNvPr id="23" name="グラフィックス 22" descr="バッジ: チェックマーク 1 単色塗りつぶし">
            <a:extLst>
              <a:ext uri="{FF2B5EF4-FFF2-40B4-BE49-F238E27FC236}">
                <a16:creationId xmlns:a16="http://schemas.microsoft.com/office/drawing/2014/main" id="{EC4BF106-E310-7959-8099-7A39350B3A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61456" y="2760654"/>
            <a:ext cx="368752" cy="368752"/>
          </a:xfrm>
          <a:prstGeom prst="rect">
            <a:avLst/>
          </a:prstGeom>
        </p:spPr>
      </p:pic>
      <p:pic>
        <p:nvPicPr>
          <p:cNvPr id="31" name="グラフィックス 30" descr="クリップボード: チェックマーク 単色塗りつぶし">
            <a:extLst>
              <a:ext uri="{FF2B5EF4-FFF2-40B4-BE49-F238E27FC236}">
                <a16:creationId xmlns:a16="http://schemas.microsoft.com/office/drawing/2014/main" id="{36825E88-7986-378F-FC8A-1D7CCD63E8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2800" y="3657347"/>
            <a:ext cx="914400" cy="914400"/>
          </a:xfrm>
          <a:prstGeom prst="rect">
            <a:avLst/>
          </a:prstGeom>
        </p:spPr>
      </p:pic>
      <p:pic>
        <p:nvPicPr>
          <p:cNvPr id="30" name="グラフィックス 29" descr="ドキュメント 単色塗りつぶし">
            <a:extLst>
              <a:ext uri="{FF2B5EF4-FFF2-40B4-BE49-F238E27FC236}">
                <a16:creationId xmlns:a16="http://schemas.microsoft.com/office/drawing/2014/main" id="{96691AD7-2CA7-719D-43A3-AFC844F76F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2800" y="5035693"/>
            <a:ext cx="914400" cy="914400"/>
          </a:xfrm>
          <a:prstGeom prst="rect">
            <a:avLst/>
          </a:prstGeom>
        </p:spPr>
      </p:pic>
      <p:pic>
        <p:nvPicPr>
          <p:cNvPr id="27" name="グラフィックス 26" descr="カーソル 単色塗りつぶし">
            <a:extLst>
              <a:ext uri="{FF2B5EF4-FFF2-40B4-BE49-F238E27FC236}">
                <a16:creationId xmlns:a16="http://schemas.microsoft.com/office/drawing/2014/main" id="{B66C1FD5-6DB9-6CA3-18B7-E3A819E8C1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82800" y="4058134"/>
            <a:ext cx="457200" cy="457200"/>
          </a:xfrm>
          <a:prstGeom prst="rect">
            <a:avLst/>
          </a:prstGeom>
        </p:spPr>
      </p:pic>
      <p:sp>
        <p:nvSpPr>
          <p:cNvPr id="12" name="テキスト ボックス 11">
            <a:extLst>
              <a:ext uri="{FF2B5EF4-FFF2-40B4-BE49-F238E27FC236}">
                <a16:creationId xmlns:a16="http://schemas.microsoft.com/office/drawing/2014/main" id="{302AF39E-A4E8-AFE3-F0C9-D2229B856542}"/>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306389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E772-F00C-02CF-80FF-EC9B8BCD39C9}"/>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F3828A35-A152-CD7D-62EB-8D3FE5067F3F}"/>
              </a:ext>
            </a:extLst>
          </p:cNvPr>
          <p:cNvPicPr>
            <a:picLocks noChangeAspect="1"/>
          </p:cNvPicPr>
          <p:nvPr/>
        </p:nvPicPr>
        <p:blipFill>
          <a:blip r:embed="rId2"/>
          <a:stretch>
            <a:fillRect/>
          </a:stretch>
        </p:blipFill>
        <p:spPr>
          <a:xfrm>
            <a:off x="609786" y="2171639"/>
            <a:ext cx="5457876" cy="3923083"/>
          </a:xfrm>
          <a:prstGeom prst="rect">
            <a:avLst/>
          </a:prstGeom>
        </p:spPr>
      </p:pic>
      <p:pic>
        <p:nvPicPr>
          <p:cNvPr id="10" name="図 9" descr="アイコン が含まれている画像&#10;&#10;AI 生成コンテンツは誤りを含む可能性があります。">
            <a:extLst>
              <a:ext uri="{FF2B5EF4-FFF2-40B4-BE49-F238E27FC236}">
                <a16:creationId xmlns:a16="http://schemas.microsoft.com/office/drawing/2014/main" id="{64DD7ED1-C131-0A00-3355-C8C2DE171977}"/>
              </a:ext>
            </a:extLst>
          </p:cNvPr>
          <p:cNvPicPr>
            <a:picLocks noChangeAspect="1"/>
          </p:cNvPicPr>
          <p:nvPr/>
        </p:nvPicPr>
        <p:blipFill>
          <a:blip r:embed="rId3"/>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DEE091E1-F516-1B1A-5B2C-1F2C02D24CED}"/>
              </a:ext>
            </a:extLst>
          </p:cNvPr>
          <p:cNvPicPr>
            <a:picLocks noChangeAspect="1"/>
          </p:cNvPicPr>
          <p:nvPr/>
        </p:nvPicPr>
        <p:blipFill>
          <a:blip r:embed="rId4"/>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940D98EF-D2EB-9B72-F4EF-3095206F5686}"/>
              </a:ext>
            </a:extLst>
          </p:cNvPr>
          <p:cNvSpPr txBox="1"/>
          <p:nvPr/>
        </p:nvSpPr>
        <p:spPr>
          <a:xfrm>
            <a:off x="659891" y="877005"/>
            <a:ext cx="10900738" cy="1000274"/>
          </a:xfrm>
          <a:prstGeom prst="rect">
            <a:avLst/>
          </a:prstGeom>
          <a:noFill/>
        </p:spPr>
        <p:txBody>
          <a:bodyPr wrap="square" lIns="0" rIns="0" rtlCol="0">
            <a:spAutoFit/>
          </a:bodyPr>
          <a:lstStyle/>
          <a:p>
            <a:pPr algn="ctr">
              <a:spcAft>
                <a:spcPts val="600"/>
              </a:spcAft>
            </a:pPr>
            <a:r>
              <a:rPr lang="ja-JP" altLang="en-US" sz="3600" b="1" spc="300">
                <a:solidFill>
                  <a:srgbClr val="26547C"/>
                </a:solidFill>
                <a:latin typeface="Yu Gothic" panose="020B0400000000000000" pitchFamily="34" charset="-128"/>
                <a:ea typeface="Yu Gothic" panose="020B0400000000000000" pitchFamily="34" charset="-128"/>
              </a:rPr>
              <a:t>メール</a:t>
            </a:r>
            <a:r>
              <a:rPr lang="en-US" altLang="ja-JP" sz="3600" b="1" spc="300" dirty="0">
                <a:solidFill>
                  <a:srgbClr val="26547C"/>
                </a:solidFill>
                <a:latin typeface="Yu Gothic" panose="020B0400000000000000" pitchFamily="34" charset="-128"/>
                <a:ea typeface="Yu Gothic" panose="020B0400000000000000" pitchFamily="34" charset="-128"/>
              </a:rPr>
              <a:t>DM</a:t>
            </a:r>
          </a:p>
          <a:p>
            <a:pPr algn="ctr">
              <a:spcAft>
                <a:spcPts val="600"/>
              </a:spcAft>
            </a:pPr>
            <a:r>
              <a:rPr lang="ja-JP" altLang="en-US" sz="1600">
                <a:solidFill>
                  <a:schemeClr val="tx1">
                    <a:lumMod val="75000"/>
                    <a:lumOff val="25000"/>
                  </a:schemeClr>
                </a:solidFill>
                <a:latin typeface="Yu Gothic" panose="020B0400000000000000" pitchFamily="34" charset="-128"/>
                <a:ea typeface="Yu Gothic" panose="020B0400000000000000" pitchFamily="34" charset="-128"/>
              </a:rPr>
              <a:t>サステナビリティ関心層へダイレクトにメッセージをお届けします</a:t>
            </a:r>
          </a:p>
        </p:txBody>
      </p:sp>
      <p:sp>
        <p:nvSpPr>
          <p:cNvPr id="4" name="円/楕円 3">
            <a:extLst>
              <a:ext uri="{FF2B5EF4-FFF2-40B4-BE49-F238E27FC236}">
                <a16:creationId xmlns:a16="http://schemas.microsoft.com/office/drawing/2014/main" id="{6F842D53-29EB-3240-71FC-D3B42A703633}"/>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8AD3482B-ECB8-28F3-9A07-34F774901577}"/>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54A6EF1-39B6-8308-FCE5-EC40B9589C2C}"/>
              </a:ext>
            </a:extLst>
          </p:cNvPr>
          <p:cNvSpPr/>
          <p:nvPr/>
        </p:nvSpPr>
        <p:spPr>
          <a:xfrm>
            <a:off x="6407150" y="2378063"/>
            <a:ext cx="4357290" cy="360000"/>
          </a:xfrm>
          <a:prstGeom prst="rect">
            <a:avLst/>
          </a:prstGeom>
          <a:solidFill>
            <a:srgbClr val="69BF9A"/>
          </a:solidFill>
          <a:ln>
            <a:noFill/>
          </a:ln>
        </p:spPr>
        <p:style>
          <a:lnRef idx="2">
            <a:schemeClr val="accent6"/>
          </a:lnRef>
          <a:fillRef idx="1">
            <a:schemeClr val="lt1"/>
          </a:fillRef>
          <a:effectRef idx="0">
            <a:schemeClr val="accent6"/>
          </a:effectRef>
          <a:fontRef idx="minor">
            <a:schemeClr val="dk1"/>
          </a:fontRef>
        </p:style>
        <p:txBody>
          <a:bodyPr lIns="216000" rtlCol="0" anchor="ctr"/>
          <a:lstStyle/>
          <a:p>
            <a:r>
              <a:rPr kumimoji="1" lang="ja-JP" altLang="en-US" sz="1400" b="1">
                <a:solidFill>
                  <a:schemeClr val="bg1"/>
                </a:solidFill>
                <a:latin typeface="Yu Gothic" panose="020B0400000000000000" pitchFamily="34" charset="-128"/>
                <a:ea typeface="Yu Gothic" panose="020B0400000000000000" pitchFamily="34" charset="-128"/>
              </a:rPr>
              <a:t>メールマガジン</a:t>
            </a:r>
            <a:r>
              <a:rPr kumimoji="1" lang="ja-JP" altLang="en-US" sz="1000" b="1">
                <a:solidFill>
                  <a:schemeClr val="bg1"/>
                </a:solidFill>
                <a:latin typeface="Yu Gothic" panose="020B0400000000000000" pitchFamily="34" charset="-128"/>
                <a:ea typeface="Yu Gothic" panose="020B0400000000000000" pitchFamily="34" charset="-128"/>
              </a:rPr>
              <a:t>（単独）</a:t>
            </a:r>
            <a:endParaRPr kumimoji="1" lang="ja-JP" altLang="en-US" sz="1400" b="1">
              <a:solidFill>
                <a:schemeClr val="bg1"/>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7CB9F405-D3E4-8D09-0FE8-260088775905}"/>
              </a:ext>
            </a:extLst>
          </p:cNvPr>
          <p:cNvSpPr/>
          <p:nvPr/>
        </p:nvSpPr>
        <p:spPr>
          <a:xfrm>
            <a:off x="6407150" y="2782880"/>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配信費用</a:t>
            </a:r>
          </a:p>
        </p:txBody>
      </p:sp>
      <p:sp>
        <p:nvSpPr>
          <p:cNvPr id="8" name="正方形/長方形 7">
            <a:extLst>
              <a:ext uri="{FF2B5EF4-FFF2-40B4-BE49-F238E27FC236}">
                <a16:creationId xmlns:a16="http://schemas.microsoft.com/office/drawing/2014/main" id="{7C2F1BC7-C472-880D-A6C6-339E6DB34C38}"/>
              </a:ext>
            </a:extLst>
          </p:cNvPr>
          <p:cNvSpPr/>
          <p:nvPr/>
        </p:nvSpPr>
        <p:spPr>
          <a:xfrm>
            <a:off x="8604440" y="2782880"/>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350,000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円</a:t>
            </a:r>
          </a:p>
        </p:txBody>
      </p:sp>
      <p:sp>
        <p:nvSpPr>
          <p:cNvPr id="12" name="正方形/長方形 11">
            <a:extLst>
              <a:ext uri="{FF2B5EF4-FFF2-40B4-BE49-F238E27FC236}">
                <a16:creationId xmlns:a16="http://schemas.microsoft.com/office/drawing/2014/main" id="{7B064253-652E-4063-1E00-5F8B8C1B4656}"/>
              </a:ext>
            </a:extLst>
          </p:cNvPr>
          <p:cNvSpPr/>
          <p:nvPr/>
        </p:nvSpPr>
        <p:spPr>
          <a:xfrm>
            <a:off x="6407150" y="318654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配信件数</a:t>
            </a:r>
          </a:p>
        </p:txBody>
      </p:sp>
      <p:sp>
        <p:nvSpPr>
          <p:cNvPr id="13" name="正方形/長方形 12">
            <a:extLst>
              <a:ext uri="{FF2B5EF4-FFF2-40B4-BE49-F238E27FC236}">
                <a16:creationId xmlns:a16="http://schemas.microsoft.com/office/drawing/2014/main" id="{3B84C8DF-0478-EEEC-837F-4F43205407B9}"/>
              </a:ext>
            </a:extLst>
          </p:cNvPr>
          <p:cNvSpPr/>
          <p:nvPr/>
        </p:nvSpPr>
        <p:spPr>
          <a:xfrm>
            <a:off x="8604440" y="318654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約</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30,000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件</a:t>
            </a:r>
          </a:p>
        </p:txBody>
      </p:sp>
      <p:sp>
        <p:nvSpPr>
          <p:cNvPr id="14" name="正方形/長方形 13">
            <a:extLst>
              <a:ext uri="{FF2B5EF4-FFF2-40B4-BE49-F238E27FC236}">
                <a16:creationId xmlns:a16="http://schemas.microsoft.com/office/drawing/2014/main" id="{7FFC381E-DA49-D742-E084-7AC5B107DB06}"/>
              </a:ext>
            </a:extLst>
          </p:cNvPr>
          <p:cNvSpPr/>
          <p:nvPr/>
        </p:nvSpPr>
        <p:spPr>
          <a:xfrm>
            <a:off x="6407150" y="3586753"/>
            <a:ext cx="4357290" cy="360000"/>
          </a:xfrm>
          <a:prstGeom prst="rect">
            <a:avLst/>
          </a:prstGeom>
          <a:solidFill>
            <a:srgbClr val="5ABCCB"/>
          </a:solidFill>
          <a:ln>
            <a:noFill/>
          </a:ln>
        </p:spPr>
        <p:style>
          <a:lnRef idx="2">
            <a:schemeClr val="accent6"/>
          </a:lnRef>
          <a:fillRef idx="1">
            <a:schemeClr val="lt1"/>
          </a:fillRef>
          <a:effectRef idx="0">
            <a:schemeClr val="accent6"/>
          </a:effectRef>
          <a:fontRef idx="minor">
            <a:schemeClr val="dk1"/>
          </a:fontRef>
        </p:style>
        <p:txBody>
          <a:bodyPr lIns="216000" rtlCol="0" anchor="ctr"/>
          <a:lstStyle/>
          <a:p>
            <a:r>
              <a:rPr kumimoji="1" lang="ja-JP" altLang="en-US" sz="1400" b="1">
                <a:solidFill>
                  <a:schemeClr val="bg1"/>
                </a:solidFill>
                <a:latin typeface="Yu Gothic" panose="020B0400000000000000" pitchFamily="34" charset="-128"/>
                <a:ea typeface="Yu Gothic" panose="020B0400000000000000" pitchFamily="34" charset="-128"/>
              </a:rPr>
              <a:t>メールマガジン</a:t>
            </a:r>
            <a:r>
              <a:rPr kumimoji="1" lang="ja-JP" altLang="en-US" sz="1000" b="1">
                <a:solidFill>
                  <a:schemeClr val="bg1"/>
                </a:solidFill>
                <a:latin typeface="Yu Gothic" panose="020B0400000000000000" pitchFamily="34" charset="-128"/>
                <a:ea typeface="Yu Gothic" panose="020B0400000000000000" pitchFamily="34" charset="-128"/>
              </a:rPr>
              <a:t>（</a:t>
            </a:r>
            <a:r>
              <a:rPr kumimoji="1" lang="en-US" altLang="ja-JP" sz="1000" b="1" dirty="0">
                <a:solidFill>
                  <a:schemeClr val="bg1"/>
                </a:solidFill>
                <a:latin typeface="Yu Gothic" panose="020B0400000000000000" pitchFamily="34" charset="-128"/>
                <a:ea typeface="Yu Gothic" panose="020B0400000000000000" pitchFamily="34" charset="-128"/>
              </a:rPr>
              <a:t>AD</a:t>
            </a:r>
            <a:r>
              <a:rPr kumimoji="1" lang="ja-JP" altLang="en-US" sz="1000" b="1">
                <a:solidFill>
                  <a:schemeClr val="bg1"/>
                </a:solidFill>
                <a:latin typeface="Yu Gothic" panose="020B0400000000000000" pitchFamily="34" charset="-128"/>
                <a:ea typeface="Yu Gothic" panose="020B0400000000000000" pitchFamily="34" charset="-128"/>
              </a:rPr>
              <a:t>メール）</a:t>
            </a:r>
            <a:endParaRPr kumimoji="1" lang="ja-JP" altLang="en-US" sz="1400" b="1">
              <a:solidFill>
                <a:schemeClr val="bg1"/>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4528DA41-6960-0021-931A-0F9F35B8DA18}"/>
              </a:ext>
            </a:extLst>
          </p:cNvPr>
          <p:cNvSpPr/>
          <p:nvPr/>
        </p:nvSpPr>
        <p:spPr>
          <a:xfrm>
            <a:off x="6407150" y="3991570"/>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配信費用</a:t>
            </a:r>
          </a:p>
        </p:txBody>
      </p:sp>
      <p:sp>
        <p:nvSpPr>
          <p:cNvPr id="16" name="正方形/長方形 15">
            <a:extLst>
              <a:ext uri="{FF2B5EF4-FFF2-40B4-BE49-F238E27FC236}">
                <a16:creationId xmlns:a16="http://schemas.microsoft.com/office/drawing/2014/main" id="{FEA02FD8-8D9D-1F27-443C-28AA52D40590}"/>
              </a:ext>
            </a:extLst>
          </p:cNvPr>
          <p:cNvSpPr/>
          <p:nvPr/>
        </p:nvSpPr>
        <p:spPr>
          <a:xfrm>
            <a:off x="8604440" y="3991570"/>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10</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円</a:t>
            </a:r>
          </a:p>
        </p:txBody>
      </p:sp>
      <p:sp>
        <p:nvSpPr>
          <p:cNvPr id="17" name="正方形/長方形 16">
            <a:extLst>
              <a:ext uri="{FF2B5EF4-FFF2-40B4-BE49-F238E27FC236}">
                <a16:creationId xmlns:a16="http://schemas.microsoft.com/office/drawing/2014/main" id="{DF7F6FFC-2B48-A0AA-120C-E952C9D18BAD}"/>
              </a:ext>
            </a:extLst>
          </p:cNvPr>
          <p:cNvSpPr/>
          <p:nvPr/>
        </p:nvSpPr>
        <p:spPr>
          <a:xfrm>
            <a:off x="6407150" y="439523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配信件数</a:t>
            </a:r>
          </a:p>
        </p:txBody>
      </p:sp>
      <p:sp>
        <p:nvSpPr>
          <p:cNvPr id="18" name="正方形/長方形 17">
            <a:extLst>
              <a:ext uri="{FF2B5EF4-FFF2-40B4-BE49-F238E27FC236}">
                <a16:creationId xmlns:a16="http://schemas.microsoft.com/office/drawing/2014/main" id="{2DA7B225-93DF-FD64-7089-6EA3AEADB008}"/>
              </a:ext>
            </a:extLst>
          </p:cNvPr>
          <p:cNvSpPr/>
          <p:nvPr/>
        </p:nvSpPr>
        <p:spPr>
          <a:xfrm>
            <a:off x="8604440" y="4395234"/>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約</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30,000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件</a:t>
            </a:r>
          </a:p>
        </p:txBody>
      </p:sp>
      <p:sp>
        <p:nvSpPr>
          <p:cNvPr id="24" name="正方形/長方形 23">
            <a:extLst>
              <a:ext uri="{FF2B5EF4-FFF2-40B4-BE49-F238E27FC236}">
                <a16:creationId xmlns:a16="http://schemas.microsoft.com/office/drawing/2014/main" id="{B578E252-455A-2440-C728-37AB722994D5}"/>
              </a:ext>
            </a:extLst>
          </p:cNvPr>
          <p:cNvSpPr/>
          <p:nvPr/>
        </p:nvSpPr>
        <p:spPr>
          <a:xfrm>
            <a:off x="6407150" y="4795442"/>
            <a:ext cx="4357290" cy="360000"/>
          </a:xfrm>
          <a:prstGeom prst="rect">
            <a:avLst/>
          </a:prstGeom>
          <a:solidFill>
            <a:srgbClr val="6DD851"/>
          </a:solidFill>
          <a:ln>
            <a:noFill/>
          </a:ln>
        </p:spPr>
        <p:style>
          <a:lnRef idx="2">
            <a:schemeClr val="accent6"/>
          </a:lnRef>
          <a:fillRef idx="1">
            <a:schemeClr val="lt1"/>
          </a:fillRef>
          <a:effectRef idx="0">
            <a:schemeClr val="accent6"/>
          </a:effectRef>
          <a:fontRef idx="minor">
            <a:schemeClr val="dk1"/>
          </a:fontRef>
        </p:style>
        <p:txBody>
          <a:bodyPr lIns="216000" rtlCol="0" anchor="ctr"/>
          <a:lstStyle/>
          <a:p>
            <a:r>
              <a:rPr kumimoji="1" lang="ja-JP" altLang="en-US" sz="1400" b="1">
                <a:solidFill>
                  <a:schemeClr val="bg1"/>
                </a:solidFill>
                <a:latin typeface="Yu Gothic" panose="020B0400000000000000" pitchFamily="34" charset="-128"/>
                <a:ea typeface="Yu Gothic" panose="020B0400000000000000" pitchFamily="34" charset="-128"/>
              </a:rPr>
              <a:t>メールマガジン</a:t>
            </a:r>
            <a:r>
              <a:rPr kumimoji="1" lang="ja-JP" altLang="en-US" sz="1000" b="1">
                <a:solidFill>
                  <a:schemeClr val="bg1"/>
                </a:solidFill>
                <a:latin typeface="Yu Gothic" panose="020B0400000000000000" pitchFamily="34" charset="-128"/>
                <a:ea typeface="Yu Gothic" panose="020B0400000000000000" pitchFamily="34" charset="-128"/>
              </a:rPr>
              <a:t>（</a:t>
            </a:r>
            <a:r>
              <a:rPr kumimoji="1" lang="en-US" altLang="ja-JP" sz="1000" b="1" dirty="0">
                <a:solidFill>
                  <a:schemeClr val="bg1"/>
                </a:solidFill>
                <a:latin typeface="Yu Gothic" panose="020B0400000000000000" pitchFamily="34" charset="-128"/>
                <a:ea typeface="Yu Gothic" panose="020B0400000000000000" pitchFamily="34" charset="-128"/>
              </a:rPr>
              <a:t>I’m UPDATER</a:t>
            </a:r>
            <a:r>
              <a:rPr kumimoji="1" lang="ja-JP" altLang="en-US" sz="1000" b="1">
                <a:solidFill>
                  <a:schemeClr val="bg1"/>
                </a:solidFill>
                <a:latin typeface="Yu Gothic" panose="020B0400000000000000" pitchFamily="34" charset="-128"/>
                <a:ea typeface="Yu Gothic" panose="020B0400000000000000" pitchFamily="34" charset="-128"/>
              </a:rPr>
              <a:t>会員</a:t>
            </a:r>
            <a:r>
              <a:rPr kumimoji="1" lang="en-US" altLang="ja-JP" sz="1000" b="1" dirty="0">
                <a:solidFill>
                  <a:schemeClr val="bg1"/>
                </a:solidFill>
                <a:latin typeface="Yu Gothic" panose="020B0400000000000000" pitchFamily="34" charset="-128"/>
                <a:ea typeface="Yu Gothic" panose="020B0400000000000000" pitchFamily="34" charset="-128"/>
              </a:rPr>
              <a:t>/AD</a:t>
            </a:r>
            <a:r>
              <a:rPr kumimoji="1" lang="ja-JP" altLang="en-US" sz="1000" b="1">
                <a:solidFill>
                  <a:schemeClr val="bg1"/>
                </a:solidFill>
                <a:latin typeface="Yu Gothic" panose="020B0400000000000000" pitchFamily="34" charset="-128"/>
                <a:ea typeface="Yu Gothic" panose="020B0400000000000000" pitchFamily="34" charset="-128"/>
              </a:rPr>
              <a:t>）</a:t>
            </a:r>
            <a:endParaRPr kumimoji="1" lang="ja-JP" altLang="en-US" sz="1400" b="1">
              <a:solidFill>
                <a:schemeClr val="bg1"/>
              </a:solidFill>
              <a:latin typeface="Yu Gothic" panose="020B0400000000000000" pitchFamily="34" charset="-128"/>
              <a:ea typeface="Yu Gothic" panose="020B0400000000000000" pitchFamily="34" charset="-128"/>
            </a:endParaRPr>
          </a:p>
        </p:txBody>
      </p:sp>
      <p:sp>
        <p:nvSpPr>
          <p:cNvPr id="25" name="正方形/長方形 24">
            <a:extLst>
              <a:ext uri="{FF2B5EF4-FFF2-40B4-BE49-F238E27FC236}">
                <a16:creationId xmlns:a16="http://schemas.microsoft.com/office/drawing/2014/main" id="{44417F6B-5397-28D5-7B18-FEE797515537}"/>
              </a:ext>
            </a:extLst>
          </p:cNvPr>
          <p:cNvSpPr/>
          <p:nvPr/>
        </p:nvSpPr>
        <p:spPr>
          <a:xfrm>
            <a:off x="6407150" y="5200259"/>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配信費用</a:t>
            </a:r>
          </a:p>
        </p:txBody>
      </p:sp>
      <p:sp>
        <p:nvSpPr>
          <p:cNvPr id="26" name="正方形/長方形 25">
            <a:extLst>
              <a:ext uri="{FF2B5EF4-FFF2-40B4-BE49-F238E27FC236}">
                <a16:creationId xmlns:a16="http://schemas.microsoft.com/office/drawing/2014/main" id="{525F1227-ECF3-F077-5ECD-7B934E62B771}"/>
              </a:ext>
            </a:extLst>
          </p:cNvPr>
          <p:cNvSpPr/>
          <p:nvPr/>
        </p:nvSpPr>
        <p:spPr>
          <a:xfrm>
            <a:off x="8604440" y="5200259"/>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10</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円</a:t>
            </a:r>
          </a:p>
        </p:txBody>
      </p:sp>
      <p:sp>
        <p:nvSpPr>
          <p:cNvPr id="27" name="正方形/長方形 26">
            <a:extLst>
              <a:ext uri="{FF2B5EF4-FFF2-40B4-BE49-F238E27FC236}">
                <a16:creationId xmlns:a16="http://schemas.microsoft.com/office/drawing/2014/main" id="{906D51C4-C533-E38D-B46E-0AE0C7CB115E}"/>
              </a:ext>
            </a:extLst>
          </p:cNvPr>
          <p:cNvSpPr/>
          <p:nvPr/>
        </p:nvSpPr>
        <p:spPr>
          <a:xfrm>
            <a:off x="6407150" y="5603923"/>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配信件数</a:t>
            </a:r>
          </a:p>
        </p:txBody>
      </p:sp>
      <p:sp>
        <p:nvSpPr>
          <p:cNvPr id="28" name="正方形/長方形 27">
            <a:extLst>
              <a:ext uri="{FF2B5EF4-FFF2-40B4-BE49-F238E27FC236}">
                <a16:creationId xmlns:a16="http://schemas.microsoft.com/office/drawing/2014/main" id="{362C9ADD-DEE4-F15D-898F-9D0E3311A2C1}"/>
              </a:ext>
            </a:extLst>
          </p:cNvPr>
          <p:cNvSpPr/>
          <p:nvPr/>
        </p:nvSpPr>
        <p:spPr>
          <a:xfrm>
            <a:off x="8604440" y="5603923"/>
            <a:ext cx="2160000" cy="360000"/>
          </a:xfrm>
          <a:prstGeom prst="rect">
            <a:avLst/>
          </a:prstGeom>
          <a:solidFill>
            <a:schemeClr val="bg1"/>
          </a:solidFill>
          <a:ln w="317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約</a:t>
            </a:r>
            <a:r>
              <a:rPr kumimoji="1" lang="en-US" altLang="ja-JP" sz="1200" dirty="0">
                <a:solidFill>
                  <a:schemeClr val="tx1">
                    <a:lumMod val="75000"/>
                    <a:lumOff val="25000"/>
                  </a:schemeClr>
                </a:solidFill>
                <a:latin typeface="Yu Gothic Medium" panose="020B0400000000000000" pitchFamily="34" charset="-128"/>
                <a:ea typeface="Yu Gothic Medium" panose="020B0400000000000000" pitchFamily="34" charset="-128"/>
              </a:rPr>
              <a:t>30,000</a:t>
            </a:r>
            <a:r>
              <a:rPr kumimoji="1" lang="ja-JP" altLang="en-US" sz="1200">
                <a:solidFill>
                  <a:schemeClr val="tx1">
                    <a:lumMod val="75000"/>
                    <a:lumOff val="25000"/>
                  </a:schemeClr>
                </a:solidFill>
                <a:latin typeface="Yu Gothic Medium" panose="020B0400000000000000" pitchFamily="34" charset="-128"/>
                <a:ea typeface="Yu Gothic Medium" panose="020B0400000000000000" pitchFamily="34" charset="-128"/>
              </a:rPr>
              <a:t>件</a:t>
            </a:r>
          </a:p>
        </p:txBody>
      </p:sp>
      <p:sp>
        <p:nvSpPr>
          <p:cNvPr id="29" name="テキスト ボックス 28">
            <a:extLst>
              <a:ext uri="{FF2B5EF4-FFF2-40B4-BE49-F238E27FC236}">
                <a16:creationId xmlns:a16="http://schemas.microsoft.com/office/drawing/2014/main" id="{D5A68237-D4DA-3E63-A082-778E26BA49D3}"/>
              </a:ext>
            </a:extLst>
          </p:cNvPr>
          <p:cNvSpPr txBox="1"/>
          <p:nvPr/>
        </p:nvSpPr>
        <p:spPr>
          <a:xfrm>
            <a:off x="10120337" y="5679451"/>
            <a:ext cx="612000" cy="200055"/>
          </a:xfrm>
          <a:prstGeom prst="rect">
            <a:avLst/>
          </a:prstGeom>
          <a:noFill/>
        </p:spPr>
        <p:txBody>
          <a:bodyPr wrap="square" lIns="0" rIns="0" rtlCol="0">
            <a:spAutoFit/>
          </a:bodyPr>
          <a:lstStyle/>
          <a:p>
            <a:r>
              <a:rPr lang="en-US" altLang="ja-JP" sz="700" dirty="0">
                <a:solidFill>
                  <a:schemeClr val="tx1">
                    <a:lumMod val="75000"/>
                    <a:lumOff val="25000"/>
                  </a:schemeClr>
                </a:solidFill>
                <a:latin typeface="Yu Gothic" panose="020B0400000000000000" pitchFamily="34" charset="-128"/>
                <a:ea typeface="Yu Gothic" panose="020B0400000000000000" pitchFamily="34" charset="-128"/>
              </a:rPr>
              <a:t>※Biz</a:t>
            </a:r>
            <a:r>
              <a:rPr lang="ja-JP" altLang="en-US" sz="700">
                <a:solidFill>
                  <a:schemeClr val="tx1">
                    <a:lumMod val="75000"/>
                    <a:lumOff val="25000"/>
                  </a:schemeClr>
                </a:solidFill>
                <a:latin typeface="Yu Gothic" panose="020B0400000000000000" pitchFamily="34" charset="-128"/>
                <a:ea typeface="Yu Gothic" panose="020B0400000000000000" pitchFamily="34" charset="-128"/>
              </a:rPr>
              <a:t>会員以外</a:t>
            </a:r>
          </a:p>
        </p:txBody>
      </p:sp>
      <p:sp>
        <p:nvSpPr>
          <p:cNvPr id="30" name="正方形/長方形 29">
            <a:extLst>
              <a:ext uri="{FF2B5EF4-FFF2-40B4-BE49-F238E27FC236}">
                <a16:creationId xmlns:a16="http://schemas.microsoft.com/office/drawing/2014/main" id="{51FD911A-6895-2519-ACFF-9026FB5B44D2}"/>
              </a:ext>
            </a:extLst>
          </p:cNvPr>
          <p:cNvSpPr/>
          <p:nvPr/>
        </p:nvSpPr>
        <p:spPr>
          <a:xfrm>
            <a:off x="962312" y="2252573"/>
            <a:ext cx="2304000" cy="432000"/>
          </a:xfrm>
          <a:prstGeom prst="rect">
            <a:avLst/>
          </a:prstGeom>
          <a:solidFill>
            <a:schemeClr val="bg1"/>
          </a:solid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solidFill>
                  <a:srgbClr val="69BF9A"/>
                </a:solidFill>
                <a:latin typeface="Yu Gothic" panose="020B0400000000000000" pitchFamily="34" charset="-128"/>
                <a:ea typeface="Yu Gothic" panose="020B0400000000000000" pitchFamily="34" charset="-128"/>
              </a:rPr>
              <a:t>単独メール</a:t>
            </a:r>
          </a:p>
        </p:txBody>
      </p:sp>
      <p:sp>
        <p:nvSpPr>
          <p:cNvPr id="31" name="正方形/長方形 30">
            <a:extLst>
              <a:ext uri="{FF2B5EF4-FFF2-40B4-BE49-F238E27FC236}">
                <a16:creationId xmlns:a16="http://schemas.microsoft.com/office/drawing/2014/main" id="{1F34A199-ECD4-7CEC-F5D1-1FD1F197D1AF}"/>
              </a:ext>
            </a:extLst>
          </p:cNvPr>
          <p:cNvSpPr/>
          <p:nvPr/>
        </p:nvSpPr>
        <p:spPr>
          <a:xfrm>
            <a:off x="3560564" y="2252573"/>
            <a:ext cx="2268000" cy="432000"/>
          </a:xfrm>
          <a:prstGeom prst="rect">
            <a:avLst/>
          </a:prstGeom>
          <a:solidFill>
            <a:schemeClr val="bg1"/>
          </a:solid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dirty="0">
                <a:solidFill>
                  <a:srgbClr val="5ABCCB"/>
                </a:solidFill>
                <a:latin typeface="Yu Gothic" panose="020B0400000000000000" pitchFamily="34" charset="-128"/>
                <a:ea typeface="Yu Gothic" panose="020B0400000000000000" pitchFamily="34" charset="-128"/>
              </a:rPr>
              <a:t>AD</a:t>
            </a:r>
            <a:r>
              <a:rPr kumimoji="1" lang="ja-JP" altLang="en-US" sz="1600" b="1">
                <a:solidFill>
                  <a:srgbClr val="5ABCCB"/>
                </a:solidFill>
                <a:latin typeface="Yu Gothic" panose="020B0400000000000000" pitchFamily="34" charset="-128"/>
                <a:ea typeface="Yu Gothic" panose="020B0400000000000000" pitchFamily="34" charset="-128"/>
              </a:rPr>
              <a:t>メール</a:t>
            </a:r>
          </a:p>
        </p:txBody>
      </p:sp>
      <p:sp>
        <p:nvSpPr>
          <p:cNvPr id="3" name="テキスト ボックス 2">
            <a:extLst>
              <a:ext uri="{FF2B5EF4-FFF2-40B4-BE49-F238E27FC236}">
                <a16:creationId xmlns:a16="http://schemas.microsoft.com/office/drawing/2014/main" id="{55F5215A-0685-3FCD-FDCF-6550FA2749F3}"/>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97286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4858-FDCA-8F4B-B821-47D46E89D2BA}"/>
            </a:ext>
          </a:extLst>
        </p:cNvPr>
        <p:cNvGrpSpPr/>
        <p:nvPr/>
      </p:nvGrpSpPr>
      <p:grpSpPr>
        <a:xfrm>
          <a:off x="0" y="0"/>
          <a:ext cx="0" cy="0"/>
          <a:chOff x="0" y="0"/>
          <a:chExt cx="0" cy="0"/>
        </a:xfrm>
      </p:grpSpPr>
      <p:pic>
        <p:nvPicPr>
          <p:cNvPr id="10" name="図 9" descr="アイコン が含まれている画像&#10;&#10;AI 生成コンテンツは誤りを含む可能性があります。">
            <a:extLst>
              <a:ext uri="{FF2B5EF4-FFF2-40B4-BE49-F238E27FC236}">
                <a16:creationId xmlns:a16="http://schemas.microsoft.com/office/drawing/2014/main" id="{9FEE3AE5-7802-8C5B-7440-BA1E00227703}"/>
              </a:ext>
            </a:extLst>
          </p:cNvPr>
          <p:cNvPicPr>
            <a:picLocks noChangeAspect="1"/>
          </p:cNvPicPr>
          <p:nvPr/>
        </p:nvPicPr>
        <p:blipFill>
          <a:blip r:embed="rId2"/>
          <a:stretch>
            <a:fillRect/>
          </a:stretch>
        </p:blipFill>
        <p:spPr>
          <a:xfrm>
            <a:off x="10277154" y="6351816"/>
            <a:ext cx="1822537" cy="455634"/>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5B36B33F-9DDE-972F-9407-04B7291DD836}"/>
              </a:ext>
            </a:extLst>
          </p:cNvPr>
          <p:cNvPicPr>
            <a:picLocks noChangeAspect="1"/>
          </p:cNvPicPr>
          <p:nvPr/>
        </p:nvPicPr>
        <p:blipFill>
          <a:blip r:embed="rId3"/>
          <a:stretch>
            <a:fillRect/>
          </a:stretch>
        </p:blipFill>
        <p:spPr>
          <a:xfrm>
            <a:off x="182245" y="222421"/>
            <a:ext cx="1907811" cy="443348"/>
          </a:xfrm>
          <a:prstGeom prst="rect">
            <a:avLst/>
          </a:prstGeom>
        </p:spPr>
      </p:pic>
      <p:sp>
        <p:nvSpPr>
          <p:cNvPr id="9" name="テキスト ボックス 8">
            <a:extLst>
              <a:ext uri="{FF2B5EF4-FFF2-40B4-BE49-F238E27FC236}">
                <a16:creationId xmlns:a16="http://schemas.microsoft.com/office/drawing/2014/main" id="{5A9B955B-A547-50C6-FD9A-75F9F835C49B}"/>
              </a:ext>
            </a:extLst>
          </p:cNvPr>
          <p:cNvSpPr txBox="1"/>
          <p:nvPr/>
        </p:nvSpPr>
        <p:spPr>
          <a:xfrm>
            <a:off x="659891" y="877005"/>
            <a:ext cx="10900738" cy="1000274"/>
          </a:xfrm>
          <a:prstGeom prst="rect">
            <a:avLst/>
          </a:prstGeom>
          <a:noFill/>
        </p:spPr>
        <p:txBody>
          <a:bodyPr wrap="square" lIns="0" rIns="0" rtlCol="0">
            <a:spAutoFit/>
          </a:bodyPr>
          <a:lstStyle/>
          <a:p>
            <a:pPr algn="ctr">
              <a:spcAft>
                <a:spcPts val="600"/>
              </a:spcAft>
            </a:pPr>
            <a:r>
              <a:rPr lang="ja-JP" altLang="en-US" sz="3600" b="1">
                <a:solidFill>
                  <a:srgbClr val="26547C"/>
                </a:solidFill>
                <a:latin typeface="Yu Gothic" panose="020B0400000000000000" pitchFamily="34" charset="-128"/>
                <a:ea typeface="Yu Gothic" panose="020B0400000000000000" pitchFamily="34" charset="-128"/>
              </a:rPr>
              <a:t>その他プロモーションプラン</a:t>
            </a:r>
            <a:endParaRPr lang="en-US" altLang="ja-JP" sz="3600" b="1" dirty="0">
              <a:solidFill>
                <a:srgbClr val="26547C"/>
              </a:solidFill>
              <a:latin typeface="Yu Gothic" panose="020B0400000000000000" pitchFamily="34" charset="-128"/>
              <a:ea typeface="Yu Gothic" panose="020B0400000000000000" pitchFamily="34" charset="-128"/>
            </a:endParaRPr>
          </a:p>
          <a:p>
            <a:pPr algn="ctr">
              <a:spcAft>
                <a:spcPts val="600"/>
              </a:spcAft>
            </a:pPr>
            <a:r>
              <a:rPr lang="ja-JP" altLang="en-US" sz="1600">
                <a:latin typeface="Yu Gothic" panose="020B0400000000000000" pitchFamily="34" charset="-128"/>
                <a:ea typeface="Yu Gothic" panose="020B0400000000000000" pitchFamily="34" charset="-128"/>
              </a:rPr>
              <a:t>サステナビリティを軸に、企業と社会をつなぐ戦略的広報をサポート</a:t>
            </a:r>
          </a:p>
        </p:txBody>
      </p:sp>
      <p:sp>
        <p:nvSpPr>
          <p:cNvPr id="7" name="円/楕円 6">
            <a:extLst>
              <a:ext uri="{FF2B5EF4-FFF2-40B4-BE49-F238E27FC236}">
                <a16:creationId xmlns:a16="http://schemas.microsoft.com/office/drawing/2014/main" id="{530D3B72-018F-2077-7A40-D6A4FBB70368}"/>
              </a:ext>
            </a:extLst>
          </p:cNvPr>
          <p:cNvSpPr/>
          <p:nvPr/>
        </p:nvSpPr>
        <p:spPr>
          <a:xfrm>
            <a:off x="11220450" y="-971550"/>
            <a:ext cx="1943100" cy="1943100"/>
          </a:xfrm>
          <a:prstGeom prst="ellipse">
            <a:avLst/>
          </a:prstGeom>
          <a:solidFill>
            <a:srgbClr val="69BF9A">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A816E8B6-E97B-4B6D-AD82-B2B7A0FC8E43}"/>
              </a:ext>
            </a:extLst>
          </p:cNvPr>
          <p:cNvSpPr/>
          <p:nvPr/>
        </p:nvSpPr>
        <p:spPr>
          <a:xfrm>
            <a:off x="-879241" y="5886450"/>
            <a:ext cx="1943100" cy="1943100"/>
          </a:xfrm>
          <a:prstGeom prst="ellipse">
            <a:avLst/>
          </a:prstGeom>
          <a:solidFill>
            <a:srgbClr val="26547C">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6DFDB59-1738-E269-7E3B-30C187356784}"/>
              </a:ext>
            </a:extLst>
          </p:cNvPr>
          <p:cNvSpPr/>
          <p:nvPr/>
        </p:nvSpPr>
        <p:spPr>
          <a:xfrm>
            <a:off x="1336217" y="2596444"/>
            <a:ext cx="2880000" cy="1440000"/>
          </a:xfrm>
          <a:prstGeom prst="rect">
            <a:avLst/>
          </a:prstGeom>
          <a:solidFill>
            <a:srgbClr val="69BF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Yu Gothic" panose="020B0400000000000000" pitchFamily="34" charset="-128"/>
                <a:ea typeface="Yu Gothic" panose="020B0400000000000000" pitchFamily="34" charset="-128"/>
              </a:rPr>
              <a:t>基本サービス</a:t>
            </a:r>
            <a:endParaRPr kumimoji="1" lang="en-US" altLang="ja-JP" sz="2400" b="1" dirty="0">
              <a:latin typeface="Yu Gothic" panose="020B0400000000000000" pitchFamily="34" charset="-128"/>
              <a:ea typeface="Yu Gothic" panose="020B0400000000000000" pitchFamily="34" charset="-128"/>
            </a:endParaRPr>
          </a:p>
        </p:txBody>
      </p:sp>
      <p:sp>
        <p:nvSpPr>
          <p:cNvPr id="3" name="正方形/長方形 2">
            <a:extLst>
              <a:ext uri="{FF2B5EF4-FFF2-40B4-BE49-F238E27FC236}">
                <a16:creationId xmlns:a16="http://schemas.microsoft.com/office/drawing/2014/main" id="{F7594F95-93DA-338E-48AA-FB88F49F505D}"/>
              </a:ext>
            </a:extLst>
          </p:cNvPr>
          <p:cNvSpPr/>
          <p:nvPr/>
        </p:nvSpPr>
        <p:spPr>
          <a:xfrm>
            <a:off x="1336217" y="4146754"/>
            <a:ext cx="2880000" cy="1440000"/>
          </a:xfrm>
          <a:prstGeom prst="rect">
            <a:avLst/>
          </a:prstGeom>
          <a:solidFill>
            <a:srgbClr val="5ABC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Yu Gothic" panose="020B0400000000000000" pitchFamily="34" charset="-128"/>
                <a:ea typeface="Yu Gothic" panose="020B0400000000000000" pitchFamily="34" charset="-128"/>
              </a:rPr>
              <a:t>オプション</a:t>
            </a:r>
            <a:endParaRPr kumimoji="1" lang="en-US" altLang="ja-JP" sz="2400" b="1" dirty="0">
              <a:latin typeface="Yu Gothic" panose="020B0400000000000000" pitchFamily="34" charset="-128"/>
              <a:ea typeface="Yu Gothic" panose="020B0400000000000000" pitchFamily="34" charset="-128"/>
            </a:endParaRPr>
          </a:p>
        </p:txBody>
      </p:sp>
      <p:sp>
        <p:nvSpPr>
          <p:cNvPr id="4" name="正方形/長方形 3">
            <a:extLst>
              <a:ext uri="{FF2B5EF4-FFF2-40B4-BE49-F238E27FC236}">
                <a16:creationId xmlns:a16="http://schemas.microsoft.com/office/drawing/2014/main" id="{EE4E82AA-29DE-0581-0F49-6B264654D05D}"/>
              </a:ext>
            </a:extLst>
          </p:cNvPr>
          <p:cNvSpPr/>
          <p:nvPr/>
        </p:nvSpPr>
        <p:spPr>
          <a:xfrm>
            <a:off x="4316483" y="2596444"/>
            <a:ext cx="4680000" cy="1440000"/>
          </a:xfrm>
          <a:prstGeom prst="rect">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pPr marL="285750" indent="-285750">
              <a:lnSpc>
                <a:spcPct val="150000"/>
              </a:lnSpc>
              <a:buFont typeface="Wingdings" pitchFamily="2" charset="2"/>
              <a:buChar char="l"/>
            </a:pP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ニュースリリース原稿作成</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marL="285750" indent="-285750">
              <a:lnSpc>
                <a:spcPct val="150000"/>
              </a:lnSpc>
              <a:buFont typeface="Wingdings" pitchFamily="2" charset="2"/>
              <a:buChar char="l"/>
            </a:pP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「みんな</a:t>
            </a:r>
            <a:r>
              <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SX for Biz</a:t>
            </a:r>
            <a:r>
              <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rPr>
              <a:t>」での転載</a:t>
            </a:r>
            <a:endParaRPr kumimoji="1"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marL="285750" indent="-285750">
              <a:lnSpc>
                <a:spcPct val="150000"/>
              </a:lnSpc>
              <a:buFont typeface="Wingdings" pitchFamily="2" charset="2"/>
              <a:buChar char="l"/>
            </a:pP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「みんな</a:t>
            </a: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SX for Biz</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」会員へのメール配信</a:t>
            </a:r>
            <a:r>
              <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rPr>
              <a:t>1</a:t>
            </a: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回</a:t>
            </a:r>
            <a:endParaRPr kumimoji="1" lang="ja-JP" altLang="en-US" sz="1400"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924293AB-B5C9-C085-EB2F-36AFF75140F6}"/>
              </a:ext>
            </a:extLst>
          </p:cNvPr>
          <p:cNvSpPr/>
          <p:nvPr/>
        </p:nvSpPr>
        <p:spPr>
          <a:xfrm>
            <a:off x="4316483" y="4143022"/>
            <a:ext cx="4680000" cy="1440000"/>
          </a:xfrm>
          <a:prstGeom prst="rect">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pPr marL="285750" indent="-285750">
              <a:lnSpc>
                <a:spcPct val="150000"/>
              </a:lnSpc>
              <a:buFont typeface="Wingdings" pitchFamily="2" charset="2"/>
              <a:buChar char="l"/>
            </a:pP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ニュースリリースプラットフォームへの配信代行</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kumimoji="1" lang="en-US" altLang="ja-JP" sz="1100" dirty="0">
                <a:solidFill>
                  <a:schemeClr val="tx1">
                    <a:lumMod val="75000"/>
                    <a:lumOff val="25000"/>
                  </a:schemeClr>
                </a:solidFill>
              </a:rPr>
              <a:t>※</a:t>
            </a:r>
            <a:r>
              <a:rPr kumimoji="1" lang="ja-JP" altLang="en-US" sz="1100">
                <a:solidFill>
                  <a:schemeClr val="tx1">
                    <a:lumMod val="75000"/>
                    <a:lumOff val="25000"/>
                  </a:schemeClr>
                </a:solidFill>
              </a:rPr>
              <a:t>プラットフォームによっては別途</a:t>
            </a:r>
            <a:r>
              <a:rPr kumimoji="1" lang="en" altLang="ja-JP" sz="1100" dirty="0">
                <a:solidFill>
                  <a:schemeClr val="tx1">
                    <a:lumMod val="75000"/>
                    <a:lumOff val="25000"/>
                  </a:schemeClr>
                </a:solidFill>
              </a:rPr>
              <a:t>ID</a:t>
            </a:r>
            <a:r>
              <a:rPr kumimoji="1" lang="ja-JP" altLang="en-US" sz="1100">
                <a:solidFill>
                  <a:schemeClr val="tx1">
                    <a:lumMod val="75000"/>
                    <a:lumOff val="25000"/>
                  </a:schemeClr>
                </a:solidFill>
              </a:rPr>
              <a:t>費用が発生</a:t>
            </a:r>
            <a:endParaRPr kumimoji="1" lang="en-US" altLang="ja-JP" sz="1100" dirty="0">
              <a:solidFill>
                <a:schemeClr val="tx1">
                  <a:lumMod val="75000"/>
                  <a:lumOff val="25000"/>
                </a:schemeClr>
              </a:solidFill>
            </a:endParaRPr>
          </a:p>
          <a:p>
            <a:pPr marL="285750" indent="-285750">
              <a:lnSpc>
                <a:spcPct val="150000"/>
              </a:lnSpc>
              <a:buFont typeface="Wingdings" pitchFamily="2" charset="2"/>
              <a:buChar char="l"/>
            </a:pPr>
            <a:r>
              <a:rPr lang="ja-JP" altLang="en-US" sz="1400" b="1">
                <a:solidFill>
                  <a:schemeClr val="tx1">
                    <a:lumMod val="75000"/>
                    <a:lumOff val="25000"/>
                  </a:schemeClr>
                </a:solidFill>
                <a:latin typeface="Yu Gothic" panose="020B0400000000000000" pitchFamily="34" charset="-128"/>
                <a:ea typeface="Yu Gothic" panose="020B0400000000000000" pitchFamily="34" charset="-128"/>
              </a:rPr>
              <a:t>記者クラブへの配信代行</a:t>
            </a: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kumimoji="1" lang="en-US" altLang="ja-JP" sz="1100" dirty="0">
                <a:solidFill>
                  <a:schemeClr val="tx1">
                    <a:lumMod val="75000"/>
                    <a:lumOff val="25000"/>
                  </a:schemeClr>
                </a:solidFill>
              </a:rPr>
              <a:t>※</a:t>
            </a:r>
            <a:r>
              <a:rPr kumimoji="1" lang="ja-JP" altLang="en-US" sz="1100">
                <a:solidFill>
                  <a:schemeClr val="tx1">
                    <a:lumMod val="75000"/>
                    <a:lumOff val="25000"/>
                  </a:schemeClr>
                </a:solidFill>
              </a:rPr>
              <a:t>内容によっては配信できない場合があります。</a:t>
            </a:r>
          </a:p>
        </p:txBody>
      </p:sp>
      <p:sp>
        <p:nvSpPr>
          <p:cNvPr id="17" name="正方形/長方形 16">
            <a:extLst>
              <a:ext uri="{FF2B5EF4-FFF2-40B4-BE49-F238E27FC236}">
                <a16:creationId xmlns:a16="http://schemas.microsoft.com/office/drawing/2014/main" id="{58A3D917-7B7A-B913-5F57-B9A7E4A30AEC}"/>
              </a:ext>
            </a:extLst>
          </p:cNvPr>
          <p:cNvSpPr/>
          <p:nvPr/>
        </p:nvSpPr>
        <p:spPr>
          <a:xfrm>
            <a:off x="9096745" y="2596444"/>
            <a:ext cx="1800000" cy="1440000"/>
          </a:xfrm>
          <a:prstGeom prst="rect">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rIns="251999" rtlCol="0" anchor="ctr"/>
          <a:lstStyle/>
          <a:p>
            <a:pPr algn="r">
              <a:lnSpc>
                <a:spcPct val="150000"/>
              </a:lnSpc>
            </a:pPr>
            <a:r>
              <a:rPr lang="en-US" altLang="ja-JP" sz="2400" b="1" dirty="0">
                <a:solidFill>
                  <a:schemeClr val="tx1">
                    <a:lumMod val="75000"/>
                    <a:lumOff val="25000"/>
                  </a:schemeClr>
                </a:solidFill>
              </a:rPr>
              <a:t>70,000</a:t>
            </a:r>
            <a:r>
              <a:rPr lang="ja-JP" altLang="en-US" b="1">
                <a:solidFill>
                  <a:schemeClr val="tx1">
                    <a:lumMod val="75000"/>
                    <a:lumOff val="25000"/>
                  </a:schemeClr>
                </a:solidFill>
              </a:rPr>
              <a:t>円</a:t>
            </a:r>
            <a:endParaRPr kumimoji="1" lang="ja-JP" altLang="en-US" sz="2400" b="1">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580F31A9-8B0F-1899-88F1-A54E04DBCCB0}"/>
              </a:ext>
            </a:extLst>
          </p:cNvPr>
          <p:cNvSpPr/>
          <p:nvPr/>
        </p:nvSpPr>
        <p:spPr>
          <a:xfrm>
            <a:off x="9096745" y="4143022"/>
            <a:ext cx="1800000" cy="1440000"/>
          </a:xfrm>
          <a:prstGeom prst="rect">
            <a:avLst/>
          </a:prstGeom>
          <a:solidFill>
            <a:schemeClr val="bg1"/>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tIns="144000" rIns="251999" rtlCol="0" anchor="t"/>
          <a:lstStyle/>
          <a:p>
            <a:pPr algn="r">
              <a:lnSpc>
                <a:spcPct val="150000"/>
              </a:lnSpc>
            </a:pPr>
            <a:r>
              <a:rPr kumimoji="1" lang="en-US" altLang="ja-JP" sz="2400" b="1" dirty="0">
                <a:solidFill>
                  <a:schemeClr val="tx1">
                    <a:lumMod val="75000"/>
                    <a:lumOff val="25000"/>
                  </a:schemeClr>
                </a:solidFill>
              </a:rPr>
              <a:t>5,000</a:t>
            </a:r>
            <a:r>
              <a:rPr kumimoji="1" lang="ja-JP" altLang="en-US" b="1">
                <a:solidFill>
                  <a:schemeClr val="tx1">
                    <a:lumMod val="75000"/>
                    <a:lumOff val="25000"/>
                  </a:schemeClr>
                </a:solidFill>
              </a:rPr>
              <a:t>円</a:t>
            </a:r>
            <a:endParaRPr kumimoji="1" lang="en-US" altLang="ja-JP" sz="2400" b="1" dirty="0">
              <a:solidFill>
                <a:schemeClr val="tx1">
                  <a:lumMod val="75000"/>
                  <a:lumOff val="25000"/>
                </a:schemeClr>
              </a:solidFill>
            </a:endParaRPr>
          </a:p>
          <a:p>
            <a:pPr algn="r">
              <a:lnSpc>
                <a:spcPct val="150000"/>
              </a:lnSpc>
            </a:pPr>
            <a:r>
              <a:rPr lang="en-US" altLang="ja-JP" sz="2400" b="1" dirty="0">
                <a:solidFill>
                  <a:schemeClr val="tx1">
                    <a:lumMod val="75000"/>
                    <a:lumOff val="25000"/>
                  </a:schemeClr>
                </a:solidFill>
              </a:rPr>
              <a:t>5,000</a:t>
            </a:r>
            <a:r>
              <a:rPr lang="ja-JP" altLang="en-US" b="1">
                <a:solidFill>
                  <a:schemeClr val="tx1">
                    <a:lumMod val="75000"/>
                    <a:lumOff val="25000"/>
                  </a:schemeClr>
                </a:solidFill>
              </a:rPr>
              <a:t>円</a:t>
            </a:r>
            <a:endParaRPr lang="ja-JP" altLang="en-US" sz="2400" b="1">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EC65266A-2DC5-9B25-8CD8-B615CFE4128D}"/>
              </a:ext>
            </a:extLst>
          </p:cNvPr>
          <p:cNvSpPr txBox="1"/>
          <p:nvPr/>
        </p:nvSpPr>
        <p:spPr>
          <a:xfrm>
            <a:off x="4734089" y="6427305"/>
            <a:ext cx="2723823" cy="230832"/>
          </a:xfrm>
          <a:prstGeom prst="rect">
            <a:avLst/>
          </a:prstGeom>
          <a:noFill/>
        </p:spPr>
        <p:txBody>
          <a:bodyPr wrap="none" rtlCol="0">
            <a:spAutoFit/>
          </a:bodyPr>
          <a:lstStyle/>
          <a:p>
            <a:pPr algn="ctr"/>
            <a:r>
              <a:rPr lang="en-US" altLang="ja-JP" sz="900" dirty="0"/>
              <a:t>※</a:t>
            </a:r>
            <a:r>
              <a:rPr lang="ja-JP" altLang="en-US" sz="900"/>
              <a:t>表示価格はすべて税別価格となっております。</a:t>
            </a:r>
          </a:p>
        </p:txBody>
      </p:sp>
    </p:spTree>
    <p:extLst>
      <p:ext uri="{BB962C8B-B14F-4D97-AF65-F5344CB8AC3E}">
        <p14:creationId xmlns:p14="http://schemas.microsoft.com/office/powerpoint/2010/main" val="9830106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20005</TotalTime>
  <Words>1388</Words>
  <Application>Microsoft Office PowerPoint</Application>
  <PresentationFormat>ワイド画面</PresentationFormat>
  <Paragraphs>249</Paragraphs>
  <Slides>12</Slides>
  <Notes>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上田 マリノ</dc:creator>
  <cp:lastModifiedBy>上田 マリノ</cp:lastModifiedBy>
  <cp:revision>12</cp:revision>
  <cp:lastPrinted>2026-01-06T08:02:33Z</cp:lastPrinted>
  <dcterms:created xsi:type="dcterms:W3CDTF">2025-12-03T05:39:21Z</dcterms:created>
  <dcterms:modified xsi:type="dcterms:W3CDTF">2026-01-09T06:14:56Z</dcterms:modified>
</cp:coreProperties>
</file>